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16" r:id="rId2"/>
    <p:sldId id="310" r:id="rId3"/>
    <p:sldId id="315" r:id="rId4"/>
    <p:sldId id="312" r:id="rId5"/>
    <p:sldId id="281" r:id="rId6"/>
    <p:sldId id="297" r:id="rId7"/>
    <p:sldId id="298" r:id="rId8"/>
    <p:sldId id="317" r:id="rId9"/>
    <p:sldId id="300" r:id="rId10"/>
    <p:sldId id="313" r:id="rId11"/>
    <p:sldId id="303" r:id="rId12"/>
    <p:sldId id="308" r:id="rId13"/>
    <p:sldId id="309" r:id="rId1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асанова Л.В." initials="ГЛ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74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0801610551043626E-2"/>
          <c:y val="3.6135689229289072E-2"/>
          <c:w val="0.91128306600718789"/>
          <c:h val="0.8055220479012705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и неналоговые доходы, тыс.рублей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5415,4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0A7-49B3-B22D-09BD82684871}"/>
                </c:ext>
              </c:extLst>
            </c:dLbl>
            <c:dLbl>
              <c:idx val="1"/>
              <c:layout>
                <c:manualLayout>
                  <c:x val="-1.469227549566763E-3"/>
                  <c:y val="5.2803513138304043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6095,5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0A7-49B3-B22D-09BD82684871}"/>
                </c:ext>
              </c:extLst>
            </c:dLbl>
            <c:spPr>
              <a:solidFill>
                <a:schemeClr val="accent6"/>
              </a:solidFill>
              <a:ln w="38100" cap="flat" cmpd="sng" algn="ctr">
                <a:solidFill>
                  <a:schemeClr val="lt1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2015</c:v>
                </c:pt>
                <c:pt idx="1">
                  <c:v>2016</c:v>
                </c:pt>
              </c:strCache>
            </c:strRef>
          </c:cat>
          <c:val>
            <c:numRef>
              <c:f>Лист1!$B$2:$C$2</c:f>
              <c:numCache>
                <c:formatCode>#,##0.0</c:formatCode>
                <c:ptCount val="2"/>
                <c:pt idx="0">
                  <c:v>500</c:v>
                </c:pt>
                <c:pt idx="1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A7-49B3-B22D-09BD82684871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Безвозмездные поступления, тыс. рублей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5415,4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A7-49B3-B22D-09BD8268487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4239,1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A7-49B3-B22D-09BD82684871}"/>
                </c:ext>
              </c:extLst>
            </c:dLbl>
            <c:spPr>
              <a:solidFill>
                <a:schemeClr val="accent6"/>
              </a:solidFill>
              <a:ln w="38100" cap="flat" cmpd="sng" algn="ctr">
                <a:solidFill>
                  <a:schemeClr val="lt1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2015</c:v>
                </c:pt>
                <c:pt idx="1">
                  <c:v>2016</c:v>
                </c:pt>
              </c:strCache>
            </c:strRef>
          </c:cat>
          <c:val>
            <c:numRef>
              <c:f>Лист1!$B$3:$C$3</c:f>
              <c:numCache>
                <c:formatCode>#,##0.0</c:formatCode>
                <c:ptCount val="2"/>
                <c:pt idx="0">
                  <c:v>700</c:v>
                </c:pt>
                <c:pt idx="1">
                  <c:v>550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0A7-49B3-B22D-09BD826848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8473728"/>
        <c:axId val="38475264"/>
        <c:axId val="0"/>
      </c:bar3DChart>
      <c:catAx>
        <c:axId val="384737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475264"/>
        <c:crosses val="autoZero"/>
        <c:auto val="1"/>
        <c:lblAlgn val="ctr"/>
        <c:lblOffset val="100"/>
        <c:noMultiLvlLbl val="0"/>
      </c:catAx>
      <c:valAx>
        <c:axId val="38475264"/>
        <c:scaling>
          <c:orientation val="minMax"/>
          <c:max val="100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38473728"/>
        <c:crosses val="autoZero"/>
        <c:crossBetween val="between"/>
        <c:majorUnit val="200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27799937019884"/>
          <c:y val="0.84163991802357963"/>
          <c:w val="0.73444001259602698"/>
          <c:h val="0.1429012529766364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налоги на совокупный доход</c:v>
                </c:pt>
                <c:pt idx="2">
                  <c:v>налоги на имущество</c:v>
                </c:pt>
                <c:pt idx="3">
                  <c:v>акцизы</c:v>
                </c:pt>
                <c:pt idx="4">
                  <c:v>доходы от использования имущества, находящегося в муниципальной собственности</c:v>
                </c:pt>
                <c:pt idx="5">
                  <c:v>доходы от продажи материальных и нематериальных активов</c:v>
                </c:pt>
                <c:pt idx="6">
                  <c:v>штрафы, санкции , возмещение ущерба, госпошлина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1665.5</c:v>
                </c:pt>
                <c:pt idx="1">
                  <c:v>975.2</c:v>
                </c:pt>
                <c:pt idx="2">
                  <c:v>1722</c:v>
                </c:pt>
                <c:pt idx="3">
                  <c:v>1608.4</c:v>
                </c:pt>
                <c:pt idx="4">
                  <c:v>38.5</c:v>
                </c:pt>
                <c:pt idx="5">
                  <c:v>30.6</c:v>
                </c:pt>
                <c:pt idx="6">
                  <c:v>51.2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5F-4CBD-B05C-05DA662C02B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59119928"/>
        <c:axId val="159120256"/>
      </c:barChart>
      <c:catAx>
        <c:axId val="159119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9120256"/>
        <c:crosses val="autoZero"/>
        <c:auto val="1"/>
        <c:lblAlgn val="ctr"/>
        <c:lblOffset val="100"/>
        <c:noMultiLvlLbl val="0"/>
      </c:catAx>
      <c:valAx>
        <c:axId val="1591202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9119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5415,4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5415.4</c:v>
                </c:pt>
                <c:pt idx="1">
                  <c:v>4239.1000000000004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9C-46C1-A017-56775C0602B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56274304"/>
        <c:axId val="76116352"/>
      </c:barChart>
      <c:catAx>
        <c:axId val="562743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6116352"/>
        <c:crosses val="autoZero"/>
        <c:auto val="1"/>
        <c:lblAlgn val="ctr"/>
        <c:lblOffset val="100"/>
        <c:noMultiLvlLbl val="0"/>
      </c:catAx>
      <c:valAx>
        <c:axId val="76116352"/>
        <c:scaling>
          <c:orientation val="minMax"/>
          <c:max val="60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56274304"/>
        <c:crosses val="autoZero"/>
        <c:crossBetween val="between"/>
        <c:majorUnit val="1000"/>
        <c:min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500246298067165E-2"/>
          <c:y val="4.5886670232256612E-3"/>
          <c:w val="0.86344883467117917"/>
          <c:h val="0.770463935124200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8551,9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175-4446-BA30-67277ED864D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9310,4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175-4446-BA30-67277ED864D2}"/>
                </c:ext>
              </c:extLst>
            </c:dLbl>
            <c:spPr>
              <a:solidFill>
                <a:prstClr val="black">
                  <a:lumMod val="65000"/>
                  <a:lumOff val="35000"/>
                  <a:alpha val="75000"/>
                </a:prst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2015</c:v>
                </c:pt>
                <c:pt idx="1">
                  <c:v>2016</c:v>
                </c:pt>
              </c:strCache>
            </c:strRef>
          </c:cat>
          <c:val>
            <c:numRef>
              <c:f>Лист1!$B$2:$C$2</c:f>
              <c:numCache>
                <c:formatCode>#,##0.0</c:formatCode>
                <c:ptCount val="2"/>
                <c:pt idx="0">
                  <c:v>4891</c:v>
                </c:pt>
                <c:pt idx="1">
                  <c:v>7005.4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75-4446-BA30-67277ED864D2}"/>
            </c:ext>
          </c:extLst>
        </c:ser>
        <c:ser>
          <c:idx val="1"/>
          <c:order val="1"/>
          <c:tx>
            <c:strRef>
              <c:f>Лист1!$A$2</c:f>
              <c:strCache>
                <c:ptCount val="1"/>
                <c:pt idx="0">
                  <c:v>средства областного и федерального бюджета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1325,3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175-4446-BA30-67277ED864D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996,0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175-4446-BA30-67277ED864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2015</c:v>
                </c:pt>
                <c:pt idx="1">
                  <c:v>2016</c:v>
                </c:pt>
              </c:strCache>
            </c:strRef>
          </c:cat>
          <c:val>
            <c:numRef>
              <c:f>Лист1!$B$3:$C$3</c:f>
              <c:numCache>
                <c:formatCode>#,##0.0</c:formatCode>
                <c:ptCount val="2"/>
                <c:pt idx="0">
                  <c:v>5415.4</c:v>
                </c:pt>
                <c:pt idx="1">
                  <c:v>4239.1000000000004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175-4446-BA30-67277ED864D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38096256"/>
        <c:axId val="38114432"/>
      </c:barChart>
      <c:catAx>
        <c:axId val="3809625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114432"/>
        <c:crosses val="autoZero"/>
        <c:auto val="1"/>
        <c:lblAlgn val="ctr"/>
        <c:lblOffset val="100"/>
        <c:noMultiLvlLbl val="0"/>
      </c:catAx>
      <c:valAx>
        <c:axId val="38114432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096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869791520852583"/>
          <c:y val="2.7945298428582059E-2"/>
          <c:w val="0.49354685181556035"/>
          <c:h val="0.8895484583877103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'Расходы на благоустройство'!$B$1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'Расходы на благоустройство'!$A$2:$A$9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</c:strCache>
            </c:strRef>
          </c:cat>
          <c:val>
            <c:numRef>
              <c:f>'Расходы на благоустройство'!$B$2:$B$9</c:f>
              <c:numCache>
                <c:formatCode>0.0</c:formatCode>
                <c:ptCount val="8"/>
                <c:pt idx="0">
                  <c:v>3920.3</c:v>
                </c:pt>
                <c:pt idx="1">
                  <c:v>69.900000000000006</c:v>
                </c:pt>
                <c:pt idx="2">
                  <c:v>118.7</c:v>
                </c:pt>
                <c:pt idx="3">
                  <c:v>2185.1</c:v>
                </c:pt>
                <c:pt idx="4">
                  <c:v>647.79999999999995</c:v>
                </c:pt>
                <c:pt idx="5">
                  <c:v>12</c:v>
                </c:pt>
                <c:pt idx="6">
                  <c:v>4114.5</c:v>
                </c:pt>
                <c:pt idx="7">
                  <c:v>176.1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90-4B2B-B368-F2F7492FE2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9074816"/>
        <c:axId val="39073280"/>
      </c:barChart>
      <c:valAx>
        <c:axId val="39073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074816"/>
        <c:crosses val="autoZero"/>
        <c:crossBetween val="between"/>
      </c:valAx>
      <c:catAx>
        <c:axId val="3907481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0732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400" baseline="0"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1502</c:v>
                </c:pt>
                <c:pt idx="1">
                  <c:v>647.79999999999995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C1-4621-BC45-D39984A736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32096640"/>
        <c:axId val="32098560"/>
        <c:axId val="0"/>
      </c:bar3DChart>
      <c:catAx>
        <c:axId val="320966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2098560"/>
        <c:crosses val="autoZero"/>
        <c:auto val="1"/>
        <c:lblAlgn val="ctr"/>
        <c:lblOffset val="100"/>
        <c:noMultiLvlLbl val="0"/>
      </c:catAx>
      <c:valAx>
        <c:axId val="3209856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crossAx val="3209664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724.7</c:v>
                </c:pt>
                <c:pt idx="1">
                  <c:v>2185.1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88-4960-933B-72BFD8B420C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81932672"/>
        <c:axId val="81949824"/>
        <c:axId val="41251712"/>
      </c:bar3DChart>
      <c:catAx>
        <c:axId val="819326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81949824"/>
        <c:crosses val="autoZero"/>
        <c:auto val="1"/>
        <c:lblAlgn val="ctr"/>
        <c:lblOffset val="100"/>
        <c:noMultiLvlLbl val="0"/>
      </c:catAx>
      <c:valAx>
        <c:axId val="81949824"/>
        <c:scaling>
          <c:orientation val="minMax"/>
          <c:max val="8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81932672"/>
        <c:crosses val="autoZero"/>
        <c:crossBetween val="between"/>
        <c:majorUnit val="250"/>
        <c:minorUnit val="100"/>
      </c:valAx>
      <c:serAx>
        <c:axId val="41251712"/>
        <c:scaling>
          <c:orientation val="minMax"/>
        </c:scaling>
        <c:delete val="1"/>
        <c:axPos val="b"/>
        <c:majorTickMark val="out"/>
        <c:minorTickMark val="none"/>
        <c:tickLblPos val="nextTo"/>
        <c:crossAx val="81949824"/>
        <c:crosses val="autoZero"/>
      </c:ser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dLbls>
            <c:dLbl>
              <c:idx val="0"/>
              <c:layout>
                <c:manualLayout>
                  <c:x val="-6.809926089756152E-2"/>
                  <c:y val="-0.18425579763769767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CB8-44AD-BEBD-4AB92229325C}"/>
                </c:ext>
              </c:extLst>
            </c:dLbl>
            <c:dLbl>
              <c:idx val="1"/>
              <c:layout>
                <c:manualLayout>
                  <c:x val="3.4213233853131395E-2"/>
                  <c:y val="0.15705279141959241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CB8-44AD-BEBD-4AB92229325C}"/>
                </c:ext>
              </c:extLst>
            </c:dLbl>
            <c:dLbl>
              <c:idx val="3"/>
              <c:layout>
                <c:manualLayout>
                  <c:x val="4.1161333370661725E-2"/>
                  <c:y val="-0.17090532109463044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CB8-44AD-BEBD-4AB92229325C}"/>
                </c:ext>
              </c:extLst>
            </c:dLbl>
            <c:numFmt formatCode="0.0%" sourceLinked="0"/>
            <c:spPr>
              <a:solidFill>
                <a:schemeClr val="bg1"/>
              </a:solidFill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Ремонт и содержание дорог </c:v>
                </c:pt>
                <c:pt idx="1">
                  <c:v>Расходы на изготовление проектной документации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2172.1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CB8-44AD-BEBD-4AB9222932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5709846300289443"/>
          <c:y val="4.3535298116768012E-2"/>
          <c:w val="0.32973475834523175"/>
          <c:h val="0.2627398854992932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4-15T09:54:24.633" idx="1">
    <p:pos x="5580" y="1080"/>
    <p:text/>
  </p:cm>
</p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0.28099</cdr:x>
      <cdr:y>0.01449</cdr:y>
    </cdr:from>
    <cdr:to>
      <cdr:x>0.38678</cdr:x>
      <cdr:y>0.07246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28892" y="71438"/>
          <a:ext cx="91440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dirty="0"/>
            <a:t>11072,3</a:t>
          </a:r>
          <a:r>
            <a:rPr lang="ru-RU" sz="1100" dirty="0"/>
            <a:t> </a:t>
          </a:r>
        </a:p>
      </cdr:txBody>
    </cdr:sp>
  </cdr:relSizeAnchor>
  <cdr:relSizeAnchor xmlns:cdr="http://schemas.openxmlformats.org/drawingml/2006/chartDrawing">
    <cdr:from>
      <cdr:x>0.73554</cdr:x>
      <cdr:y>0.08696</cdr:y>
    </cdr:from>
    <cdr:to>
      <cdr:x>0.84132</cdr:x>
      <cdr:y>0.27246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357982" y="42862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0.67769</cdr:x>
      <cdr:y>0.02899</cdr:y>
    </cdr:from>
    <cdr:to>
      <cdr:x>0.78347</cdr:x>
      <cdr:y>0.08696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857916" y="142876"/>
          <a:ext cx="91440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0.67081</cdr:x>
      <cdr:y>2.29478E-7</cdr:y>
    </cdr:from>
    <cdr:to>
      <cdr:x>0.81653</cdr:x>
      <cdr:y>0.10145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798449" y="1"/>
          <a:ext cx="1259636" cy="4420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10334,6</a:t>
          </a:r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0.4959</cdr:x>
      <cdr:y>0.03686</cdr:y>
    </cdr:from>
    <cdr:to>
      <cdr:x>0.60334</cdr:x>
      <cdr:y>0.09281</cdr:y>
    </cdr:to>
    <cdr:sp macro="" textlink="">
      <cdr:nvSpPr>
        <cdr:cNvPr id="13" name="TextBox 6"/>
        <cdr:cNvSpPr txBox="1"/>
      </cdr:nvSpPr>
      <cdr:spPr>
        <a:xfrm xmlns:a="http://schemas.openxmlformats.org/drawingml/2006/main">
          <a:off x="4286559" y="202757"/>
          <a:ext cx="92871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ru-RU" sz="14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88E6AD-6B25-4405-A4B4-5E9D34367816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F682C-CE72-474B-B35B-31F61659F6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736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02-таб.1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743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03-таблица 2-Структура доходов бюджета города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867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04-таблица 3 - 2013 -1 Удельный вес доходных ист. в тыс.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813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06-таблица 5-Динамика расходов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087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07-таблица 6Структура расходов бюджета города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198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11-Таблица  10 ЖКХ сравнительная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868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13-таблица 12 дороги диаграмма.</a:t>
            </a:r>
            <a:r>
              <a:rPr lang="en-US" dirty="0"/>
              <a:t>doc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185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14-таблица 13 дороги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F682C-CE72-474B-B35B-31F61659F6FC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245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D388-8D9E-450B-B3BF-F8C24ECF1693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3783-F0BE-4674-85AE-61054D26E6A1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AB6EC-E5F8-4EB9-B56D-487CF4FBCBC8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0DE3D-8FDC-4A00-A5BC-FBBD80C7DD87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5A87-EB6C-431F-A4DF-045CEB543C9D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A755-060A-4A3D-9DCD-DFEE026F61C1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A9B2C-E115-44FC-B779-B232701D89AD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8BDA-8510-4E4D-ADF2-00337D223DDA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20FB3-9ED2-4D61-864A-77AF5258EB21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15D-82C7-409F-8DE8-D26417F8CA36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E661-254E-4432-BEEC-5C703F4CB1F5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BF9C-0219-4EB8-998F-22335CB10563}" type="datetime1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FB18D-FF37-4CDD-9DA3-3285C2C9B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7" y="2071678"/>
            <a:ext cx="7277097" cy="178595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Отчет об исполнении бюджета </a:t>
            </a:r>
            <a:br>
              <a:rPr lang="ru-RU" sz="2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ru-RU" sz="2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Дальненского сельского поселения </a:t>
            </a:r>
            <a:br>
              <a:rPr lang="ru-RU" sz="2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ru-RU" sz="2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Пролетарского района за  2016 год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947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0001" y="285728"/>
            <a:ext cx="8643998" cy="928694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b="1" dirty="0"/>
              <a:t>Структура расходов  бюджета</a:t>
            </a:r>
            <a:br>
              <a:rPr lang="ru-RU" sz="4000" b="1" dirty="0"/>
            </a:br>
            <a:r>
              <a:rPr lang="ru-RU" sz="2800" dirty="0"/>
              <a:t>в 2016 году, </a:t>
            </a:r>
            <a:r>
              <a:rPr lang="ru-RU" sz="2800" i="1" dirty="0"/>
              <a:t>тыс. руб.</a:t>
            </a:r>
            <a:endParaRPr lang="ru-RU" sz="1800" i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9320121"/>
              </p:ext>
            </p:extLst>
          </p:nvPr>
        </p:nvGraphicFramePr>
        <p:xfrm>
          <a:off x="285720" y="1357298"/>
          <a:ext cx="8572560" cy="4999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211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750206" cy="65403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b="1" dirty="0"/>
              <a:t>Сравнительный анализ расходов</a:t>
            </a:r>
            <a:br>
              <a:rPr lang="ru-RU" sz="2800" b="1" dirty="0"/>
            </a:br>
            <a:r>
              <a:rPr lang="ru-RU" sz="2800" b="1" dirty="0"/>
              <a:t>на жилищно-коммунальное хозяйство</a:t>
            </a:r>
            <a:r>
              <a:rPr lang="ru-RU" sz="2800" dirty="0"/>
              <a:t>, </a:t>
            </a:r>
            <a:r>
              <a:rPr lang="ru-RU" sz="2800" i="1" dirty="0"/>
              <a:t>тыс. рублей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58924-7941-449F-A373-2449C3FBDD11}" type="slidenum">
              <a:rPr lang="ru-RU" smtClean="0"/>
              <a:pPr/>
              <a:t>11</a:t>
            </a:fld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50673347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91193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5409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b="1" dirty="0"/>
              <a:t>Сравнительный анализ расходов на дорожное хозяйство,</a:t>
            </a:r>
            <a:br>
              <a:rPr lang="ru-RU" sz="2400" b="1" dirty="0"/>
            </a:br>
            <a:r>
              <a:rPr lang="ru-RU" sz="2400" dirty="0"/>
              <a:t>тыс. рублей</a:t>
            </a:r>
            <a:endParaRPr lang="ru-RU" sz="2400" i="1" dirty="0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58924-7941-449F-A373-2449C3FBDD11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0149166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5918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0001" y="285728"/>
            <a:ext cx="8643998" cy="1285884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/>
              <a:t>Структура расходов бюджета на дорожное хозяйство в 2016 году, </a:t>
            </a:r>
            <a:r>
              <a:rPr lang="ru-RU" sz="2800" i="1" dirty="0"/>
              <a:t>тыс. рублей</a:t>
            </a:r>
            <a:endParaRPr lang="ru-RU" sz="20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3587230"/>
              </p:ext>
            </p:extLst>
          </p:nvPr>
        </p:nvGraphicFramePr>
        <p:xfrm>
          <a:off x="285720" y="1714488"/>
          <a:ext cx="8572560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428992" y="6215082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724,7 тыс.руб.</a:t>
            </a:r>
          </a:p>
        </p:txBody>
      </p:sp>
    </p:spTree>
    <p:extLst>
      <p:ext uri="{BB962C8B-B14F-4D97-AF65-F5344CB8AC3E}">
        <p14:creationId xmlns:p14="http://schemas.microsoft.com/office/powerpoint/2010/main" val="348219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85728"/>
            <a:ext cx="8568952" cy="983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Реализация утвержденных </a:t>
            </a:r>
            <a:r>
              <a:rPr lang="ru-RU" sz="2000" dirty="0" err="1"/>
              <a:t>Дальненским</a:t>
            </a:r>
            <a:r>
              <a:rPr lang="ru-RU" sz="2000" dirty="0"/>
              <a:t> сельским поселением</a:t>
            </a:r>
          </a:p>
          <a:p>
            <a:r>
              <a:rPr lang="ru-RU" sz="2000" dirty="0"/>
              <a:t>основных направлений бюджетной и налоговой политики в 2016 году </a:t>
            </a:r>
          </a:p>
          <a:p>
            <a:r>
              <a:rPr lang="ru-RU" sz="2000" dirty="0"/>
              <a:t>(Постановление  от 10.11.2015 № 199</a:t>
            </a:r>
            <a:r>
              <a:rPr lang="ru-RU" sz="2000" dirty="0">
                <a:solidFill>
                  <a:schemeClr val="bg1"/>
                </a:solidFill>
              </a:rPr>
              <a:t>)</a:t>
            </a:r>
            <a:endParaRPr lang="ru-RU" sz="2000" i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1762550"/>
            <a:ext cx="4032448" cy="1179933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Направление бюджетной политики</a:t>
            </a:r>
          </a:p>
          <a:p>
            <a:pPr algn="ctr"/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59200" y="1762550"/>
            <a:ext cx="4061272" cy="1179933"/>
          </a:xfrm>
          <a:prstGeom prst="round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Результаты исполнения по бюджету 2016 года</a:t>
            </a:r>
          </a:p>
          <a:p>
            <a:pPr algn="ctr"/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3857831"/>
            <a:ext cx="4032448" cy="2498519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Наращивание налогового потенциала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1843658" y="3047368"/>
            <a:ext cx="992188" cy="705577"/>
          </a:xfrm>
          <a:prstGeom prst="downArrow">
            <a:avLst>
              <a:gd name="adj1" fmla="val 50000"/>
              <a:gd name="adj2" fmla="val 66413"/>
            </a:avLst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300356" y="3047368"/>
            <a:ext cx="978960" cy="705576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59200" y="3857831"/>
            <a:ext cx="4061272" cy="249851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Собственные налоговые и неналоговые доходы бюджета района в 2015 году исполнены в сумме</a:t>
            </a:r>
            <a:r>
              <a:rPr lang="ru-RU" sz="20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6095,5 тыс. руб., и составили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56,0</a:t>
            </a:r>
            <a:r>
              <a:rPr lang="ru-RU" sz="20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%  от общего объема доходов.</a:t>
            </a:r>
          </a:p>
          <a:p>
            <a:pPr algn="l"/>
            <a:r>
              <a:rPr lang="ru-RU" sz="20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Полученный объем  больше  уровня 2015 года на  438,6 тыс. руб.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1359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85728"/>
            <a:ext cx="8568952" cy="5614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/>
              <a:t>Реализация утвержденных  </a:t>
            </a:r>
            <a:r>
              <a:rPr lang="ru-RU" sz="1200" dirty="0" err="1"/>
              <a:t>Дальненским</a:t>
            </a:r>
            <a:r>
              <a:rPr lang="ru-RU" sz="1200" dirty="0"/>
              <a:t> сельским поселением основных направлений бюджетной и налоговой политики в 2016 году Постановление  от 10.11.2015 № 199)</a:t>
            </a:r>
            <a:endParaRPr lang="en-US" sz="1200" dirty="0"/>
          </a:p>
          <a:p>
            <a:r>
              <a:rPr lang="en-US" sz="1200" i="1" dirty="0"/>
              <a:t>/</a:t>
            </a:r>
            <a:r>
              <a:rPr lang="ru-RU" sz="1200" i="1" dirty="0"/>
              <a:t>продолжение</a:t>
            </a:r>
            <a:r>
              <a:rPr lang="en-US" sz="1200" i="1" dirty="0"/>
              <a:t>/</a:t>
            </a:r>
            <a:endParaRPr lang="ru-RU" sz="1200" i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950255"/>
            <a:ext cx="4104456" cy="461377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bg1"/>
                </a:solidFill>
              </a:rPr>
              <a:t>Направление бюджетной политики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59200" y="950255"/>
            <a:ext cx="4061272" cy="461377"/>
          </a:xfrm>
          <a:prstGeom prst="round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bg1"/>
                </a:solidFill>
              </a:rPr>
              <a:t>Результаты исполнения по бюджету 2016 года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004520" y="1516315"/>
            <a:ext cx="598455" cy="294205"/>
          </a:xfrm>
          <a:prstGeom prst="downArrow">
            <a:avLst>
              <a:gd name="adj1" fmla="val 50000"/>
              <a:gd name="adj2" fmla="val 66413"/>
            </a:avLst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494598" y="1499778"/>
            <a:ext cx="590476" cy="2942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1932623"/>
            <a:ext cx="4104456" cy="1223428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Формы муниципальных учреждений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759200" y="1932622"/>
            <a:ext cx="4061272" cy="10748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В 2016 году в Дальненском сельском поселении   функционировали  2 бюджетных учреждения</a:t>
            </a:r>
            <a:endParaRPr lang="ru-RU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3813" y="3448442"/>
            <a:ext cx="4112163" cy="283504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Предоставление качественных бюджетных услуг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759200" y="3571877"/>
            <a:ext cx="4061272" cy="1188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 бюджета поселения в 2016 году  выплачено </a:t>
            </a:r>
            <a:r>
              <a:rPr lang="ru-RU" sz="13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субсидий бюджетным и автономным учреждениям на сумму 4112,9 тыс. руб. , что составило 36,6 % от всех расходов местного бюджета. </a:t>
            </a:r>
          </a:p>
        </p:txBody>
      </p:sp>
    </p:spTree>
    <p:extLst>
      <p:ext uri="{BB962C8B-B14F-4D97-AF65-F5344CB8AC3E}">
        <p14:creationId xmlns:p14="http://schemas.microsoft.com/office/powerpoint/2010/main" val="1969616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85728"/>
            <a:ext cx="8568952" cy="5614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/>
              <a:t>Реализация утвержденных  </a:t>
            </a:r>
            <a:r>
              <a:rPr lang="ru-RU" sz="1200" dirty="0" err="1"/>
              <a:t>Дальненским</a:t>
            </a:r>
            <a:r>
              <a:rPr lang="ru-RU" sz="1200" dirty="0"/>
              <a:t>  сельским поселением</a:t>
            </a:r>
            <a:r>
              <a:rPr lang="en-US" sz="1200" dirty="0"/>
              <a:t> </a:t>
            </a:r>
            <a:r>
              <a:rPr lang="ru-RU" sz="1200" dirty="0"/>
              <a:t>основных направлений бюджетной и налоговой политики в 2016 году (Постановление  от 10.11.2015 № 199)</a:t>
            </a:r>
            <a:endParaRPr lang="en-US" sz="1200" dirty="0"/>
          </a:p>
          <a:p>
            <a:r>
              <a:rPr lang="en-US" sz="1200" i="1" dirty="0"/>
              <a:t>/</a:t>
            </a:r>
            <a:r>
              <a:rPr lang="ru-RU" sz="1200" i="1" dirty="0"/>
              <a:t>продолжение</a:t>
            </a:r>
            <a:r>
              <a:rPr lang="en-US" sz="1200" i="1" dirty="0"/>
              <a:t>/</a:t>
            </a:r>
            <a:endParaRPr lang="ru-RU" sz="1200" i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381355"/>
            <a:ext cx="4104456" cy="461377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bg1"/>
                </a:solidFill>
              </a:rPr>
              <a:t>Направление бюджетной политики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59200" y="1388211"/>
            <a:ext cx="4061272" cy="461377"/>
          </a:xfrm>
          <a:prstGeom prst="round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bg1"/>
                </a:solidFill>
              </a:rPr>
              <a:t>Результаты исполнения по бюджету  2016 года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004520" y="2423658"/>
            <a:ext cx="598455" cy="294205"/>
          </a:xfrm>
          <a:prstGeom prst="downArrow">
            <a:avLst>
              <a:gd name="adj1" fmla="val 50000"/>
              <a:gd name="adj2" fmla="val 66413"/>
            </a:avLst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494598" y="2363601"/>
            <a:ext cx="590476" cy="2942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8597" y="3135191"/>
            <a:ext cx="4104457" cy="2460231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Программно-целевой метод бюджетного планирования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59200" y="3151418"/>
            <a:ext cx="4061272" cy="24602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3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реализацию 6  </a:t>
            </a:r>
            <a:r>
              <a:rPr lang="ru-RU" sz="13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муниципальных программ направлено  7594,2</a:t>
            </a:r>
            <a:r>
              <a:rPr lang="ru-RU" sz="13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тыс</a:t>
            </a:r>
            <a:r>
              <a:rPr lang="ru-RU" sz="130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руб., или 67,5 % всех расходов  местного бюджета</a:t>
            </a:r>
          </a:p>
        </p:txBody>
      </p:sp>
    </p:spTree>
    <p:extLst>
      <p:ext uri="{BB962C8B-B14F-4D97-AF65-F5344CB8AC3E}">
        <p14:creationId xmlns:p14="http://schemas.microsoft.com/office/powerpoint/2010/main" val="248513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358246" cy="78581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dirty="0"/>
              <a:t>Основные показатели исполнения бюджета </a:t>
            </a:r>
            <a:br>
              <a:rPr lang="ru-RU" sz="2000" dirty="0"/>
            </a:br>
            <a:r>
              <a:rPr lang="ru-RU" sz="2000" dirty="0"/>
              <a:t>Дальненского сельского поселения за 2016 год, тыс. рублей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0020742"/>
              </p:ext>
            </p:extLst>
          </p:nvPr>
        </p:nvGraphicFramePr>
        <p:xfrm>
          <a:off x="357158" y="1068300"/>
          <a:ext cx="8301038" cy="4808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0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9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1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143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+mn-lt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+mn-lt"/>
                        </a:rPr>
                        <a:t>План</a:t>
                      </a:r>
                      <a:br>
                        <a:rPr lang="ru-RU" sz="1400" b="0" i="0" u="none" strike="noStrike" dirty="0">
                          <a:latin typeface="+mn-lt"/>
                        </a:rPr>
                      </a:br>
                      <a:r>
                        <a:rPr lang="ru-RU" sz="1400" b="0" i="0" u="none" strike="noStrike" dirty="0">
                          <a:latin typeface="+mn-lt"/>
                        </a:rPr>
                        <a:t>на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+mn-lt"/>
                        </a:rPr>
                        <a:t>Исполнено</a:t>
                      </a:r>
                      <a:br>
                        <a:rPr lang="ru-RU" sz="1400" b="0" i="0" u="none" strike="noStrike" dirty="0">
                          <a:latin typeface="+mn-lt"/>
                        </a:rPr>
                      </a:br>
                      <a:r>
                        <a:rPr lang="ru-RU" sz="1400" b="0" i="0" u="none" strike="noStrike" dirty="0">
                          <a:latin typeface="+mn-lt"/>
                        </a:rPr>
                        <a:t>за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+mn-lt"/>
                        </a:rPr>
                        <a:t>Процент выполнения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+mn-lt"/>
                        </a:rPr>
                        <a:t>отклонения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  <a:t>Всего доходов,</a:t>
                      </a:r>
                      <a:b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  <a:t>   в т.ч.: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10582,8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10334,6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97,7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-248,2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52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latin typeface="+mn-lt"/>
                        </a:rPr>
                        <a:t>Налоговые</a:t>
                      </a:r>
                      <a:r>
                        <a:rPr lang="ru-RU" sz="1400" b="1" i="0" u="none" strike="noStrike" baseline="0" dirty="0">
                          <a:latin typeface="+mn-lt"/>
                        </a:rPr>
                        <a:t> и неналоговые доходы</a:t>
                      </a:r>
                      <a:endParaRPr lang="ru-RU" sz="14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6342,6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6095,5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-247,1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latin typeface="+mn-lt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4240,2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4239,1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0" i="0" u="none" strike="noStrike" dirty="0">
                          <a:latin typeface="+mn-lt"/>
                        </a:rPr>
                        <a:t>из них: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latin typeface="+mn-lt"/>
                      </a:endParaRPr>
                    </a:p>
                  </a:txBody>
                  <a:tcPr marL="10800" marR="108000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10800" marR="108000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10800" marR="108000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10800" marR="108000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46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0" i="1" u="none" strike="noStrike" dirty="0">
                          <a:latin typeface="+mn-lt"/>
                        </a:rPr>
                        <a:t>дотации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2536,0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2536,0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6154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0" i="1" u="none" strike="noStrike" dirty="0">
                          <a:latin typeface="+mn-lt"/>
                        </a:rPr>
                        <a:t>субвенции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1188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0" i="1" u="none" strike="noStrike" dirty="0">
                          <a:latin typeface="+mn-lt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1634,1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6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  <a:t>Всего расходов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11670,2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11244,5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96,4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-425,7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60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  <a:t>Профицит бюджета (со знаком "+")</a:t>
                      </a:r>
                      <a:b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+mn-lt"/>
                        </a:rPr>
                        <a:t> Дефицит бюджета (со знаком "-")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endParaRPr lang="ru-RU" sz="14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-1087,4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ru-RU" sz="14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177,5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16,3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1264,9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4860">
                <a:tc gridSpan="4">
                  <a:txBody>
                    <a:bodyPr/>
                    <a:lstStyle/>
                    <a:p>
                      <a:pPr lvl="1" algn="l" fontAlgn="b"/>
                      <a:r>
                        <a:rPr lang="ru-RU" sz="1400" b="1" i="0" u="none" strike="noStrike" dirty="0" err="1">
                          <a:latin typeface="+mn-lt"/>
                        </a:rPr>
                        <a:t>Справочно</a:t>
                      </a:r>
                      <a:r>
                        <a:rPr lang="ru-RU" sz="1400" b="1" i="0" u="none" strike="noStrike" dirty="0">
                          <a:latin typeface="+mn-lt"/>
                        </a:rPr>
                        <a:t>:</a:t>
                      </a:r>
                      <a:br>
                        <a:rPr lang="ru-RU" sz="1400" b="0" i="0" u="none" strike="noStrike" dirty="0">
                          <a:latin typeface="+mn-lt"/>
                        </a:rPr>
                      </a:br>
                      <a:r>
                        <a:rPr lang="ru-RU" sz="1400" b="0" i="0" u="none" strike="noStrike" dirty="0">
                          <a:latin typeface="+mn-lt"/>
                        </a:rPr>
                        <a:t>Кредиторская задолженность на  01.01.2016 всего, в т.ч.: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r" fontAlgn="t"/>
                      <a:endParaRPr lang="ru-RU" sz="14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r" fontAlgn="t"/>
                      <a:endParaRPr lang="ru-RU" sz="14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1" algn="r" fontAlgn="t"/>
                      <a:r>
                        <a:rPr lang="ru-RU" sz="1400" b="1" i="0" u="none" strike="noStrike" dirty="0">
                          <a:latin typeface="+mn-lt"/>
                        </a:rPr>
                        <a:t>404,9</a:t>
                      </a:r>
                    </a:p>
                  </a:txBody>
                  <a:tcPr marL="9525" marR="108000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489">
                <a:tc gridSpan="4">
                  <a:txBody>
                    <a:bodyPr/>
                    <a:lstStyle/>
                    <a:p>
                      <a:pPr lvl="2" algn="l" fontAlgn="b"/>
                      <a:r>
                        <a:rPr lang="ru-RU" sz="1400" b="0" i="1" u="none" strike="noStrike" dirty="0">
                          <a:latin typeface="+mn-lt"/>
                        </a:rPr>
                        <a:t>областной бюджет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r" fontAlgn="t"/>
                      <a:r>
                        <a:rPr lang="ru-RU" sz="1400" b="0" i="1" u="none" strike="noStrike" dirty="0">
                          <a:latin typeface="+mn-lt"/>
                        </a:rPr>
                        <a:t>0,0</a:t>
                      </a:r>
                    </a:p>
                  </a:txBody>
                  <a:tcPr marL="9525" marR="108000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8201">
                <a:tc gridSpan="4">
                  <a:txBody>
                    <a:bodyPr/>
                    <a:lstStyle/>
                    <a:p>
                      <a:pPr lvl="2" algn="l" fontAlgn="b"/>
                      <a:r>
                        <a:rPr lang="ru-RU" sz="1400" b="0" i="1" u="none" strike="noStrike" dirty="0">
                          <a:latin typeface="+mn-lt"/>
                        </a:rPr>
                        <a:t>местный бюджет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r" fontAlgn="t"/>
                      <a:r>
                        <a:rPr lang="ru-RU" sz="1400" b="0" i="1" u="none" strike="noStrike" dirty="0">
                          <a:latin typeface="+mn-lt"/>
                        </a:rPr>
                        <a:t>404,9</a:t>
                      </a:r>
                    </a:p>
                  </a:txBody>
                  <a:tcPr marL="9525" marR="108000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143644"/>
            <a:ext cx="2133600" cy="577831"/>
          </a:xfrm>
        </p:spPr>
        <p:txBody>
          <a:bodyPr/>
          <a:lstStyle/>
          <a:p>
            <a:fld id="{D4AFB18D-FF37-4CDD-9DA3-3285C2C9B3B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5409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dirty="0"/>
              <a:t>Динамика доходов</a:t>
            </a:r>
            <a:br>
              <a:rPr lang="en-US" sz="2400" dirty="0"/>
            </a:br>
            <a:r>
              <a:rPr lang="ru-RU" sz="2400" dirty="0"/>
              <a:t>бюджета</a:t>
            </a:r>
            <a:r>
              <a:rPr lang="en-US" sz="2400" dirty="0"/>
              <a:t> </a:t>
            </a:r>
            <a:r>
              <a:rPr lang="ru-RU" sz="2400" dirty="0"/>
              <a:t>Дальненского сельского поселения, тыс. рублей</a:t>
            </a:r>
            <a:endParaRPr lang="ru-RU" sz="2400" i="1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01121359"/>
              </p:ext>
            </p:extLst>
          </p:nvPr>
        </p:nvGraphicFramePr>
        <p:xfrm>
          <a:off x="285720" y="1643050"/>
          <a:ext cx="8643998" cy="4810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1142976" y="6356350"/>
            <a:ext cx="7543824" cy="365125"/>
          </a:xfrm>
        </p:spPr>
        <p:txBody>
          <a:bodyPr/>
          <a:lstStyle/>
          <a:p>
            <a:fld id="{36858924-7941-449F-A373-2449C3FBDD11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 rot="564535">
            <a:off x="4320930" y="2778211"/>
            <a:ext cx="919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21,7 %</a:t>
            </a:r>
          </a:p>
        </p:txBody>
      </p:sp>
      <p:sp>
        <p:nvSpPr>
          <p:cNvPr id="9" name="TextBox 8"/>
          <p:cNvSpPr txBox="1"/>
          <p:nvPr/>
        </p:nvSpPr>
        <p:spPr>
          <a:xfrm rot="21251987">
            <a:off x="4510108" y="3916277"/>
            <a:ext cx="8665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12,6 %</a:t>
            </a:r>
          </a:p>
        </p:txBody>
      </p:sp>
      <p:cxnSp>
        <p:nvCxnSpPr>
          <p:cNvPr id="10" name="Прямая со стрелкой 9"/>
          <p:cNvCxnSpPr>
            <a:cxnSpLocks/>
          </p:cNvCxnSpPr>
          <p:nvPr/>
        </p:nvCxnSpPr>
        <p:spPr>
          <a:xfrm flipV="1">
            <a:off x="3995058" y="4212142"/>
            <a:ext cx="1482472" cy="467769"/>
          </a:xfrm>
          <a:prstGeom prst="straightConnector1">
            <a:avLst/>
          </a:prstGeom>
          <a:ln w="53975">
            <a:solidFill>
              <a:schemeClr val="accent6"/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995058" y="3075945"/>
            <a:ext cx="1571636" cy="238802"/>
          </a:xfrm>
          <a:prstGeom prst="straightConnector1">
            <a:avLst/>
          </a:prstGeom>
          <a:ln w="53975">
            <a:solidFill>
              <a:schemeClr val="accent6"/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4" name="Стрелка вправо с вырезом 13"/>
          <p:cNvSpPr/>
          <p:nvPr/>
        </p:nvSpPr>
        <p:spPr>
          <a:xfrm rot="653167">
            <a:off x="3888286" y="1803570"/>
            <a:ext cx="1642043" cy="794776"/>
          </a:xfrm>
          <a:prstGeom prst="notchedRightArrow">
            <a:avLst>
              <a:gd name="adj1" fmla="val 39088"/>
              <a:gd name="adj2" fmla="val 5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 rot="21229029">
            <a:off x="4221594" y="1695020"/>
            <a:ext cx="11193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6,7 %</a:t>
            </a:r>
          </a:p>
        </p:txBody>
      </p:sp>
    </p:spTree>
    <p:extLst>
      <p:ext uri="{BB962C8B-B14F-4D97-AF65-F5344CB8AC3E}">
        <p14:creationId xmlns:p14="http://schemas.microsoft.com/office/powerpoint/2010/main" val="2111235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0001" y="116632"/>
            <a:ext cx="8643998" cy="102635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600" b="1" dirty="0"/>
              <a:t>Объём и структура собственных доходов </a:t>
            </a:r>
            <a:br>
              <a:rPr lang="ru-RU" sz="2600" b="1" dirty="0"/>
            </a:br>
            <a:r>
              <a:rPr lang="ru-RU" sz="2600" b="1" dirty="0"/>
              <a:t>бюджета Дальненского сельского поселения в 2016 году,</a:t>
            </a:r>
            <a:r>
              <a:rPr lang="ru-RU" sz="2600" b="1" i="1" dirty="0"/>
              <a:t> </a:t>
            </a:r>
            <a:br>
              <a:rPr lang="ru-RU" sz="2600" b="1" i="1" dirty="0"/>
            </a:br>
            <a:r>
              <a:rPr lang="ru-RU" sz="2600" i="1" dirty="0"/>
              <a:t>тыс. рублей</a:t>
            </a:r>
            <a:endParaRPr lang="ru-RU" sz="18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58924-7941-449F-A373-2449C3FBDD11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859428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6061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bg1">
                    <a:lumMod val="95000"/>
                  </a:schemeClr>
                </a:solidFill>
              </a:rPr>
              <a:t>Безвозмездные поступления из вышестоящих бюджетов,</a:t>
            </a:r>
            <a:br>
              <a:rPr lang="en-US" sz="24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тыс. рублей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B18D-FF37-4CDD-9DA3-3285C2C9B3B7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4833937"/>
              </p:ext>
            </p:extLst>
          </p:nvPr>
        </p:nvGraphicFramePr>
        <p:xfrm>
          <a:off x="395536" y="155679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2218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65403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/>
              <a:t>Динамика расходов бюджета</a:t>
            </a:r>
            <a:r>
              <a:rPr lang="ru-RU" sz="2800" dirty="0"/>
              <a:t>, </a:t>
            </a:r>
            <a:r>
              <a:rPr lang="ru-RU" sz="2800" i="1" dirty="0"/>
              <a:t>тыс. рублей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619509328"/>
              </p:ext>
            </p:extLst>
          </p:nvPr>
        </p:nvGraphicFramePr>
        <p:xfrm>
          <a:off x="285720" y="1124744"/>
          <a:ext cx="8643998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39752" y="3259723"/>
            <a:ext cx="857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10306,4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9992" y="1075503"/>
            <a:ext cx="857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11244,5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58924-7941-449F-A373-2449C3FBDD1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6885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</TotalTime>
  <Words>429</Words>
  <Application>Microsoft Office PowerPoint</Application>
  <PresentationFormat>Экран (4:3)</PresentationFormat>
  <Paragraphs>136</Paragraphs>
  <Slides>13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Отчет об исполнении бюджета  Дальненского сельского поселения  Пролетарского района за  2016 год</vt:lpstr>
      <vt:lpstr>Презентация PowerPoint</vt:lpstr>
      <vt:lpstr>Презентация PowerPoint</vt:lpstr>
      <vt:lpstr>Презентация PowerPoint</vt:lpstr>
      <vt:lpstr>Основные показатели исполнения бюджета  Дальненского сельского поселения за 2016 год, тыс. рублей</vt:lpstr>
      <vt:lpstr>Динамика доходов бюджета Дальненского сельского поселения, тыс. рублей</vt:lpstr>
      <vt:lpstr>Объём и структура собственных доходов  бюджета Дальненского сельского поселения в 2016 году,  тыс. рублей</vt:lpstr>
      <vt:lpstr>Безвозмездные поступления из вышестоящих бюджетов,  тыс. рублей</vt:lpstr>
      <vt:lpstr>Динамика расходов бюджета, тыс. рублей</vt:lpstr>
      <vt:lpstr>Структура расходов  бюджета в 2016 году, тыс. руб.</vt:lpstr>
      <vt:lpstr>Сравнительный анализ расходов на жилищно-коммунальное хозяйство, тыс. рублей</vt:lpstr>
      <vt:lpstr>Сравнительный анализ расходов на дорожное хозяйство, тыс. рублей</vt:lpstr>
      <vt:lpstr>Структура расходов бюджета на дорожное хозяйство в 2016 году, тыс. рублей</vt:lpstr>
    </vt:vector>
  </TitlesOfParts>
  <Company>FU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Новочеркасска на 2011 год</dc:title>
  <dc:creator>User63</dc:creator>
  <cp:lastModifiedBy>1</cp:lastModifiedBy>
  <cp:revision>659</cp:revision>
  <cp:lastPrinted>2014-04-18T06:06:02Z</cp:lastPrinted>
  <dcterms:created xsi:type="dcterms:W3CDTF">2010-11-29T06:22:39Z</dcterms:created>
  <dcterms:modified xsi:type="dcterms:W3CDTF">2018-02-21T17:57:59Z</dcterms:modified>
</cp:coreProperties>
</file>