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775" r:id="rId2"/>
  </p:sldMasterIdLst>
  <p:notesMasterIdLst>
    <p:notesMasterId r:id="rId26"/>
  </p:notesMasterIdLst>
  <p:handoutMasterIdLst>
    <p:handoutMasterId r:id="rId27"/>
  </p:handoutMasterIdLst>
  <p:sldIdLst>
    <p:sldId id="259" r:id="rId3"/>
    <p:sldId id="261" r:id="rId4"/>
    <p:sldId id="262" r:id="rId5"/>
    <p:sldId id="264" r:id="rId6"/>
    <p:sldId id="345" r:id="rId7"/>
    <p:sldId id="342" r:id="rId8"/>
    <p:sldId id="283" r:id="rId9"/>
    <p:sldId id="347" r:id="rId10"/>
    <p:sldId id="334" r:id="rId11"/>
    <p:sldId id="344" r:id="rId12"/>
    <p:sldId id="343" r:id="rId13"/>
    <p:sldId id="338" r:id="rId14"/>
    <p:sldId id="390" r:id="rId15"/>
    <p:sldId id="312" r:id="rId16"/>
    <p:sldId id="399" r:id="rId17"/>
    <p:sldId id="400" r:id="rId18"/>
    <p:sldId id="350" r:id="rId19"/>
    <p:sldId id="351" r:id="rId20"/>
    <p:sldId id="354" r:id="rId21"/>
    <p:sldId id="356" r:id="rId22"/>
    <p:sldId id="333" r:id="rId23"/>
    <p:sldId id="335" r:id="rId24"/>
    <p:sldId id="339" r:id="rId2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FFFF"/>
    <a:srgbClr val="CC0000"/>
    <a:srgbClr val="D4D0C8"/>
    <a:srgbClr val="99CCFF"/>
    <a:srgbClr val="FF3300"/>
    <a:srgbClr val="CCCCFF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602" autoAdjust="0"/>
    <p:restoredTop sz="96976" autoAdjust="0"/>
  </p:normalViewPr>
  <p:slideViewPr>
    <p:cSldViewPr>
      <p:cViewPr>
        <p:scale>
          <a:sx n="100" d="100"/>
          <a:sy n="100" d="100"/>
        </p:scale>
        <p:origin x="67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AF59FB-F571-4D45-9123-75DE1592A887}" type="doc">
      <dgm:prSet loTypeId="urn:microsoft.com/office/officeart/2005/8/layout/vList2" loCatId="list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3F13709-D572-4998-9FDA-BCBE12319994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обеспечение в полном объеме социальных обязательств перед гражданами</a:t>
          </a:r>
        </a:p>
      </dgm:t>
    </dgm:pt>
    <dgm:pt modelId="{237C8CBD-74AC-4B0E-BFB7-52900B160137}" type="parTrans" cxnId="{0F5F85F3-0297-4B33-B9BC-634BD5715CB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F6AB04C-9A67-4B7C-AC0F-1764C427C39C}" type="sibTrans" cxnId="{0F5F85F3-0297-4B33-B9BC-634BD5715CB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88040D3-2681-44FD-98C6-9DC53B5C73FC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отсутствие муниципального долга</a:t>
          </a:r>
        </a:p>
      </dgm:t>
    </dgm:pt>
    <dgm:pt modelId="{C78D52B2-9363-423E-BF4D-7B835734D9A1}" type="parTrans" cxnId="{DC3E7D71-C514-44B4-AA88-379F38840E58}">
      <dgm:prSet/>
      <dgm:spPr/>
      <dgm:t>
        <a:bodyPr/>
        <a:lstStyle/>
        <a:p>
          <a:endParaRPr lang="ru-RU"/>
        </a:p>
      </dgm:t>
    </dgm:pt>
    <dgm:pt modelId="{C371284B-6574-4A92-8308-04E76C06B4B5}" type="sibTrans" cxnId="{DC3E7D71-C514-44B4-AA88-379F38840E58}">
      <dgm:prSet/>
      <dgm:spPr/>
      <dgm:t>
        <a:bodyPr/>
        <a:lstStyle/>
        <a:p>
          <a:endParaRPr lang="ru-RU"/>
        </a:p>
      </dgm:t>
    </dgm:pt>
    <dgm:pt modelId="{72880873-1392-4BCD-8549-D3FDBF9418F1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формирование устойчивой доходной базы</a:t>
          </a:r>
        </a:p>
      </dgm:t>
    </dgm:pt>
    <dgm:pt modelId="{5639A66F-3DF5-4162-8859-203F6A21D65A}" type="parTrans" cxnId="{82D06EBE-8196-44C8-8703-6CF25CD0345F}">
      <dgm:prSet/>
      <dgm:spPr/>
      <dgm:t>
        <a:bodyPr/>
        <a:lstStyle/>
        <a:p>
          <a:endParaRPr lang="ru-RU"/>
        </a:p>
      </dgm:t>
    </dgm:pt>
    <dgm:pt modelId="{9BA0B05B-09E1-4745-A952-0381384395B6}" type="sibTrans" cxnId="{82D06EBE-8196-44C8-8703-6CF25CD0345F}">
      <dgm:prSet/>
      <dgm:spPr/>
      <dgm:t>
        <a:bodyPr/>
        <a:lstStyle/>
        <a:p>
          <a:endParaRPr lang="ru-RU"/>
        </a:p>
      </dgm:t>
    </dgm:pt>
    <dgm:pt modelId="{CD2038CD-8450-498A-9CDB-D2214280BDA8}">
      <dgm:prSet custT="1"/>
      <dgm:spPr/>
      <dgm:t>
        <a:bodyPr/>
        <a:lstStyle/>
        <a:p>
          <a:pPr algn="ctr" rtl="0"/>
          <a:r>
            <a:rPr lang="ru-RU" sz="2000" b="1" dirty="0">
              <a:latin typeface="+mj-lt"/>
            </a:rPr>
            <a:t>обеспечение сбалансированности бюджета</a:t>
          </a:r>
        </a:p>
      </dgm:t>
    </dgm:pt>
    <dgm:pt modelId="{BBF857A9-6004-4BEB-BF59-3E14E5CDE47A}" type="parTrans" cxnId="{658A8D87-BFAD-4DD5-BAE4-56EB43A9A728}">
      <dgm:prSet/>
      <dgm:spPr/>
      <dgm:t>
        <a:bodyPr/>
        <a:lstStyle/>
        <a:p>
          <a:endParaRPr lang="ru-RU"/>
        </a:p>
      </dgm:t>
    </dgm:pt>
    <dgm:pt modelId="{DD4D2827-DEC1-4C62-9046-4ECC72CDBB4D}" type="sibTrans" cxnId="{658A8D87-BFAD-4DD5-BAE4-56EB43A9A728}">
      <dgm:prSet/>
      <dgm:spPr/>
      <dgm:t>
        <a:bodyPr/>
        <a:lstStyle/>
        <a:p>
          <a:endParaRPr lang="ru-RU"/>
        </a:p>
      </dgm:t>
    </dgm:pt>
    <dgm:pt modelId="{2CF379B7-F515-4299-997A-3584419B84B0}" type="pres">
      <dgm:prSet presAssocID="{DDAF59FB-F571-4D45-9123-75DE1592A887}" presName="linear" presStyleCnt="0">
        <dgm:presLayoutVars>
          <dgm:animLvl val="lvl"/>
          <dgm:resizeHandles val="exact"/>
        </dgm:presLayoutVars>
      </dgm:prSet>
      <dgm:spPr/>
    </dgm:pt>
    <dgm:pt modelId="{EBD6CF33-53F6-4D89-80DD-0795C226D64E}" type="pres">
      <dgm:prSet presAssocID="{72880873-1392-4BCD-8549-D3FDBF9418F1}" presName="parentText" presStyleLbl="node1" presStyleIdx="0" presStyleCnt="4" custScaleY="62461" custLinFactY="21536" custLinFactNeighborX="116" custLinFactNeighborY="100000">
        <dgm:presLayoutVars>
          <dgm:chMax val="0"/>
          <dgm:bulletEnabled val="1"/>
        </dgm:presLayoutVars>
      </dgm:prSet>
      <dgm:spPr/>
    </dgm:pt>
    <dgm:pt modelId="{4707CA3D-26F2-4EC4-93B7-AF78B632E43A}" type="pres">
      <dgm:prSet presAssocID="{9BA0B05B-09E1-4745-A952-0381384395B6}" presName="spacer" presStyleCnt="0"/>
      <dgm:spPr/>
    </dgm:pt>
    <dgm:pt modelId="{7F1C587B-6A61-4F52-AC64-B359CF029974}" type="pres">
      <dgm:prSet presAssocID="{CD2038CD-8450-498A-9CDB-D2214280BDA8}" presName="parentText" presStyleLbl="node1" presStyleIdx="1" presStyleCnt="4" custScaleY="65596" custLinFactY="14704" custLinFactNeighborX="116" custLinFactNeighborY="100000">
        <dgm:presLayoutVars>
          <dgm:chMax val="0"/>
          <dgm:bulletEnabled val="1"/>
        </dgm:presLayoutVars>
      </dgm:prSet>
      <dgm:spPr/>
    </dgm:pt>
    <dgm:pt modelId="{0F9DC409-552D-4F2C-A429-402CB42297F8}" type="pres">
      <dgm:prSet presAssocID="{DD4D2827-DEC1-4C62-9046-4ECC72CDBB4D}" presName="spacer" presStyleCnt="0"/>
      <dgm:spPr/>
    </dgm:pt>
    <dgm:pt modelId="{F08A066F-46D6-42E7-A99F-B7E9DE3C7615}" type="pres">
      <dgm:prSet presAssocID="{788040D3-2681-44FD-98C6-9DC53B5C73FC}" presName="parentText" presStyleLbl="node1" presStyleIdx="2" presStyleCnt="4" custScaleY="61561" custLinFactY="12069" custLinFactNeighborX="116" custLinFactNeighborY="100000">
        <dgm:presLayoutVars>
          <dgm:chMax val="0"/>
          <dgm:bulletEnabled val="1"/>
        </dgm:presLayoutVars>
      </dgm:prSet>
      <dgm:spPr/>
    </dgm:pt>
    <dgm:pt modelId="{40B9496D-B885-4EB9-86A6-A37DDB2E90CB}" type="pres">
      <dgm:prSet presAssocID="{C371284B-6574-4A92-8308-04E76C06B4B5}" presName="spacer" presStyleCnt="0"/>
      <dgm:spPr/>
    </dgm:pt>
    <dgm:pt modelId="{3BAD8F9E-37F8-476A-B550-908E07562442}" type="pres">
      <dgm:prSet presAssocID="{B3F13709-D572-4998-9FDA-BCBE12319994}" presName="parentText" presStyleLbl="node1" presStyleIdx="3" presStyleCnt="4" custScaleY="80700" custLinFactY="12055" custLinFactNeighborX="116" custLinFactNeighborY="100000">
        <dgm:presLayoutVars>
          <dgm:chMax val="0"/>
          <dgm:bulletEnabled val="1"/>
        </dgm:presLayoutVars>
      </dgm:prSet>
      <dgm:spPr/>
    </dgm:pt>
  </dgm:ptLst>
  <dgm:cxnLst>
    <dgm:cxn modelId="{E6F289A2-B925-4EC6-8C17-5820D800373B}" type="presOf" srcId="{DDAF59FB-F571-4D45-9123-75DE1592A887}" destId="{2CF379B7-F515-4299-997A-3584419B84B0}" srcOrd="0" destOrd="0" presId="urn:microsoft.com/office/officeart/2005/8/layout/vList2"/>
    <dgm:cxn modelId="{82D06EBE-8196-44C8-8703-6CF25CD0345F}" srcId="{DDAF59FB-F571-4D45-9123-75DE1592A887}" destId="{72880873-1392-4BCD-8549-D3FDBF9418F1}" srcOrd="0" destOrd="0" parTransId="{5639A66F-3DF5-4162-8859-203F6A21D65A}" sibTransId="{9BA0B05B-09E1-4745-A952-0381384395B6}"/>
    <dgm:cxn modelId="{0F5F85F3-0297-4B33-B9BC-634BD5715CB5}" srcId="{DDAF59FB-F571-4D45-9123-75DE1592A887}" destId="{B3F13709-D572-4998-9FDA-BCBE12319994}" srcOrd="3" destOrd="0" parTransId="{237C8CBD-74AC-4B0E-BFB7-52900B160137}" sibTransId="{7F6AB04C-9A67-4B7C-AC0F-1764C427C39C}"/>
    <dgm:cxn modelId="{8AB0F8EA-B433-4BCF-A02D-93A71196E36B}" type="presOf" srcId="{788040D3-2681-44FD-98C6-9DC53B5C73FC}" destId="{F08A066F-46D6-42E7-A99F-B7E9DE3C7615}" srcOrd="0" destOrd="0" presId="urn:microsoft.com/office/officeart/2005/8/layout/vList2"/>
    <dgm:cxn modelId="{658A8D87-BFAD-4DD5-BAE4-56EB43A9A728}" srcId="{DDAF59FB-F571-4D45-9123-75DE1592A887}" destId="{CD2038CD-8450-498A-9CDB-D2214280BDA8}" srcOrd="1" destOrd="0" parTransId="{BBF857A9-6004-4BEB-BF59-3E14E5CDE47A}" sibTransId="{DD4D2827-DEC1-4C62-9046-4ECC72CDBB4D}"/>
    <dgm:cxn modelId="{DC3E7D71-C514-44B4-AA88-379F38840E58}" srcId="{DDAF59FB-F571-4D45-9123-75DE1592A887}" destId="{788040D3-2681-44FD-98C6-9DC53B5C73FC}" srcOrd="2" destOrd="0" parTransId="{C78D52B2-9363-423E-BF4D-7B835734D9A1}" sibTransId="{C371284B-6574-4A92-8308-04E76C06B4B5}"/>
    <dgm:cxn modelId="{9A91D781-9A01-4380-8F98-97043873B092}" type="presOf" srcId="{72880873-1392-4BCD-8549-D3FDBF9418F1}" destId="{EBD6CF33-53F6-4D89-80DD-0795C226D64E}" srcOrd="0" destOrd="0" presId="urn:microsoft.com/office/officeart/2005/8/layout/vList2"/>
    <dgm:cxn modelId="{8EAB1CF6-A953-4C88-B1F0-208F85D5EDCF}" type="presOf" srcId="{B3F13709-D572-4998-9FDA-BCBE12319994}" destId="{3BAD8F9E-37F8-476A-B550-908E07562442}" srcOrd="0" destOrd="0" presId="urn:microsoft.com/office/officeart/2005/8/layout/vList2"/>
    <dgm:cxn modelId="{9659CDB0-709B-4FD3-8094-F20225899FCF}" type="presOf" srcId="{CD2038CD-8450-498A-9CDB-D2214280BDA8}" destId="{7F1C587B-6A61-4F52-AC64-B359CF029974}" srcOrd="0" destOrd="0" presId="urn:microsoft.com/office/officeart/2005/8/layout/vList2"/>
    <dgm:cxn modelId="{AD1FC282-B406-499C-A6D4-05A47D53412D}" type="presParOf" srcId="{2CF379B7-F515-4299-997A-3584419B84B0}" destId="{EBD6CF33-53F6-4D89-80DD-0795C226D64E}" srcOrd="0" destOrd="0" presId="urn:microsoft.com/office/officeart/2005/8/layout/vList2"/>
    <dgm:cxn modelId="{3E7612A3-1D97-41A9-B423-D8DDB881C529}" type="presParOf" srcId="{2CF379B7-F515-4299-997A-3584419B84B0}" destId="{4707CA3D-26F2-4EC4-93B7-AF78B632E43A}" srcOrd="1" destOrd="0" presId="urn:microsoft.com/office/officeart/2005/8/layout/vList2"/>
    <dgm:cxn modelId="{BEA935BC-844C-4FD0-A46D-E21C5FF9D313}" type="presParOf" srcId="{2CF379B7-F515-4299-997A-3584419B84B0}" destId="{7F1C587B-6A61-4F52-AC64-B359CF029974}" srcOrd="2" destOrd="0" presId="urn:microsoft.com/office/officeart/2005/8/layout/vList2"/>
    <dgm:cxn modelId="{0B110A86-D23A-4651-942E-F2B3F6B26925}" type="presParOf" srcId="{2CF379B7-F515-4299-997A-3584419B84B0}" destId="{0F9DC409-552D-4F2C-A429-402CB42297F8}" srcOrd="3" destOrd="0" presId="urn:microsoft.com/office/officeart/2005/8/layout/vList2"/>
    <dgm:cxn modelId="{74430FE0-D0DE-4EA4-ADBC-1530EEBDBC6F}" type="presParOf" srcId="{2CF379B7-F515-4299-997A-3584419B84B0}" destId="{F08A066F-46D6-42E7-A99F-B7E9DE3C7615}" srcOrd="4" destOrd="0" presId="urn:microsoft.com/office/officeart/2005/8/layout/vList2"/>
    <dgm:cxn modelId="{7346715C-7270-44EC-B904-EDD2F8A2CB1B}" type="presParOf" srcId="{2CF379B7-F515-4299-997A-3584419B84B0}" destId="{40B9496D-B885-4EB9-86A6-A37DDB2E90CB}" srcOrd="5" destOrd="0" presId="urn:microsoft.com/office/officeart/2005/8/layout/vList2"/>
    <dgm:cxn modelId="{1F37303F-3B63-4A52-9238-324239DEC7DB}" type="presParOf" srcId="{2CF379B7-F515-4299-997A-3584419B84B0}" destId="{3BAD8F9E-37F8-476A-B550-908E0756244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D93386-6E1D-4D5A-A8FC-AA28F74796B2}" type="doc">
      <dgm:prSet loTypeId="urn:microsoft.com/office/officeart/2005/8/layout/vList5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82B67032-B3E9-4B51-BEB5-61661ACF981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700" b="1" dirty="0">
              <a:latin typeface="+mj-lt"/>
            </a:rPr>
            <a:t>сокращения недоимки</a:t>
          </a:r>
        </a:p>
      </dgm:t>
    </dgm:pt>
    <dgm:pt modelId="{E115B881-8030-4050-B1BC-2DDF905D60BD}" type="parTrans" cxnId="{F6922839-9843-48D1-8FAA-1E5073DEC5D6}">
      <dgm:prSet/>
      <dgm:spPr/>
      <dgm:t>
        <a:bodyPr/>
        <a:lstStyle/>
        <a:p>
          <a:endParaRPr lang="ru-RU"/>
        </a:p>
      </dgm:t>
    </dgm:pt>
    <dgm:pt modelId="{825C8A5E-E82F-4097-9BBD-328DB44A2DA7}" type="sibTrans" cxnId="{F6922839-9843-48D1-8FAA-1E5073DEC5D6}">
      <dgm:prSet/>
      <dgm:spPr/>
      <dgm:t>
        <a:bodyPr/>
        <a:lstStyle/>
        <a:p>
          <a:endParaRPr lang="ru-RU"/>
        </a:p>
      </dgm:t>
    </dgm:pt>
    <dgm:pt modelId="{FBCD7321-B31A-489A-AA41-1C0BDF1EA83C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>
              <a:latin typeface="+mj-lt"/>
              <a:ea typeface="+mn-ea"/>
              <a:cs typeface="+mn-cs"/>
            </a:rPr>
            <a:t>создания оптимальных условий, способствующих качеству инвестиционного климата и модернизации производства</a:t>
          </a:r>
          <a:endParaRPr lang="ru-RU" sz="1800" b="1" dirty="0">
            <a:latin typeface="+mj-lt"/>
          </a:endParaRPr>
        </a:p>
      </dgm:t>
    </dgm:pt>
    <dgm:pt modelId="{0C83833F-841A-46FB-89DA-F64A487751D2}" type="parTrans" cxnId="{11D9854F-2CB0-4F41-80A5-09A59FFBF036}">
      <dgm:prSet/>
      <dgm:spPr/>
      <dgm:t>
        <a:bodyPr/>
        <a:lstStyle/>
        <a:p>
          <a:endParaRPr lang="ru-RU"/>
        </a:p>
      </dgm:t>
    </dgm:pt>
    <dgm:pt modelId="{B2BEFD33-47BE-4ACB-87EC-BE82277E81B9}" type="sibTrans" cxnId="{11D9854F-2CB0-4F41-80A5-09A59FFBF036}">
      <dgm:prSet/>
      <dgm:spPr/>
      <dgm:t>
        <a:bodyPr/>
        <a:lstStyle/>
        <a:p>
          <a:endParaRPr lang="ru-RU"/>
        </a:p>
      </dgm:t>
    </dgm:pt>
    <dgm:pt modelId="{236D08FF-89CB-49A8-9178-3FD743E7BED1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>
              <a:latin typeface="+mj-lt"/>
              <a:ea typeface="+mn-ea"/>
              <a:cs typeface="+mn-cs"/>
            </a:rPr>
            <a:t>укрепления позиций малого бизнеса в экономике района, из года в год наращивающего свои обороты</a:t>
          </a:r>
        </a:p>
      </dgm:t>
    </dgm:pt>
    <dgm:pt modelId="{061035AB-76EF-41BD-9767-D8F454E1942C}" type="parTrans" cxnId="{364C8464-1AAC-4012-AABD-5FF793003F40}">
      <dgm:prSet/>
      <dgm:spPr/>
      <dgm:t>
        <a:bodyPr/>
        <a:lstStyle/>
        <a:p>
          <a:endParaRPr lang="ru-RU"/>
        </a:p>
      </dgm:t>
    </dgm:pt>
    <dgm:pt modelId="{C39B0A34-BFFC-4345-9B3D-2B4926BEA923}" type="sibTrans" cxnId="{364C8464-1AAC-4012-AABD-5FF793003F40}">
      <dgm:prSet/>
      <dgm:spPr/>
      <dgm:t>
        <a:bodyPr/>
        <a:lstStyle/>
        <a:p>
          <a:endParaRPr lang="ru-RU"/>
        </a:p>
      </dgm:t>
    </dgm:pt>
    <dgm:pt modelId="{422038CA-2407-4EC8-9A87-CD1555BECB9F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>
              <a:latin typeface="+mj-lt"/>
            </a:rPr>
            <a:t>повышения производительности труда</a:t>
          </a:r>
        </a:p>
      </dgm:t>
    </dgm:pt>
    <dgm:pt modelId="{D982390A-561A-49EF-AB6A-0961BF368FA6}" type="sibTrans" cxnId="{5E628193-00BC-4484-A8D8-F94545948F0A}">
      <dgm:prSet/>
      <dgm:spPr/>
      <dgm:t>
        <a:bodyPr/>
        <a:lstStyle/>
        <a:p>
          <a:endParaRPr lang="ru-RU"/>
        </a:p>
      </dgm:t>
    </dgm:pt>
    <dgm:pt modelId="{72EE97E6-2A4B-42A6-9A62-C27F4F2EFED9}" type="parTrans" cxnId="{5E628193-00BC-4484-A8D8-F94545948F0A}">
      <dgm:prSet/>
      <dgm:spPr/>
      <dgm:t>
        <a:bodyPr/>
        <a:lstStyle/>
        <a:p>
          <a:endParaRPr lang="ru-RU"/>
        </a:p>
      </dgm:t>
    </dgm:pt>
    <dgm:pt modelId="{4756C81F-64FC-4769-AC79-3C5DB6C0443F}" type="pres">
      <dgm:prSet presAssocID="{DED93386-6E1D-4D5A-A8FC-AA28F74796B2}" presName="Name0" presStyleCnt="0">
        <dgm:presLayoutVars>
          <dgm:dir/>
          <dgm:animLvl val="lvl"/>
          <dgm:resizeHandles val="exact"/>
        </dgm:presLayoutVars>
      </dgm:prSet>
      <dgm:spPr/>
    </dgm:pt>
    <dgm:pt modelId="{E049D53D-B9BF-4200-89E9-4842C3528E0A}" type="pres">
      <dgm:prSet presAssocID="{82B67032-B3E9-4B51-BEB5-61661ACF9810}" presName="linNode" presStyleCnt="0"/>
      <dgm:spPr/>
    </dgm:pt>
    <dgm:pt modelId="{684464F7-E469-4E7F-9458-B0D0895D2BAB}" type="pres">
      <dgm:prSet presAssocID="{82B67032-B3E9-4B51-BEB5-61661ACF9810}" presName="parentText" presStyleLbl="node1" presStyleIdx="0" presStyleCnt="4" custScaleX="117524" custScaleY="46497" custLinFactNeighborX="-61154" custLinFactNeighborY="5797">
        <dgm:presLayoutVars>
          <dgm:chMax val="1"/>
          <dgm:bulletEnabled val="1"/>
        </dgm:presLayoutVars>
      </dgm:prSet>
      <dgm:spPr/>
    </dgm:pt>
    <dgm:pt modelId="{04CA70D4-3B92-46F7-B55B-763675D71A59}" type="pres">
      <dgm:prSet presAssocID="{825C8A5E-E82F-4097-9BBD-328DB44A2DA7}" presName="sp" presStyleCnt="0"/>
      <dgm:spPr/>
    </dgm:pt>
    <dgm:pt modelId="{470B8903-DBA1-4DD1-A330-1B69FAA7CF00}" type="pres">
      <dgm:prSet presAssocID="{422038CA-2407-4EC8-9A87-CD1555BECB9F}" presName="linNode" presStyleCnt="0"/>
      <dgm:spPr/>
    </dgm:pt>
    <dgm:pt modelId="{581287EC-435B-42DE-8B81-971CFF6FEFDD}" type="pres">
      <dgm:prSet presAssocID="{422038CA-2407-4EC8-9A87-CD1555BECB9F}" presName="parentText" presStyleLbl="node1" presStyleIdx="1" presStyleCnt="4" custScaleX="113679" custScaleY="36094" custLinFactNeighborX="77399" custLinFactNeighborY="-41580">
        <dgm:presLayoutVars>
          <dgm:chMax val="1"/>
          <dgm:bulletEnabled val="1"/>
        </dgm:presLayoutVars>
      </dgm:prSet>
      <dgm:spPr/>
    </dgm:pt>
    <dgm:pt modelId="{3740A93A-25CC-4491-9218-07403C863AFD}" type="pres">
      <dgm:prSet presAssocID="{D982390A-561A-49EF-AB6A-0961BF368FA6}" presName="sp" presStyleCnt="0"/>
      <dgm:spPr/>
    </dgm:pt>
    <dgm:pt modelId="{B8A35600-EBF4-461F-89B3-4C6E43F67552}" type="pres">
      <dgm:prSet presAssocID="{FBCD7321-B31A-489A-AA41-1C0BDF1EA83C}" presName="linNode" presStyleCnt="0"/>
      <dgm:spPr/>
    </dgm:pt>
    <dgm:pt modelId="{663BFBA2-14D8-46DF-84A7-50B382A1B600}" type="pres">
      <dgm:prSet presAssocID="{FBCD7321-B31A-489A-AA41-1C0BDF1EA83C}" presName="parentText" presStyleLbl="node1" presStyleIdx="2" presStyleCnt="4" custAng="0" custScaleX="120481" custScaleY="86605" custLinFactNeighborX="-63432" custLinFactNeighborY="-30856">
        <dgm:presLayoutVars>
          <dgm:chMax val="1"/>
          <dgm:bulletEnabled val="1"/>
        </dgm:presLayoutVars>
      </dgm:prSet>
      <dgm:spPr/>
    </dgm:pt>
    <dgm:pt modelId="{58835B6B-23CE-409B-B3F5-8B293CF9B2CE}" type="pres">
      <dgm:prSet presAssocID="{B2BEFD33-47BE-4ACB-87EC-BE82277E81B9}" presName="sp" presStyleCnt="0"/>
      <dgm:spPr/>
    </dgm:pt>
    <dgm:pt modelId="{4338E74D-F479-43AD-A70A-07034FC7216A}" type="pres">
      <dgm:prSet presAssocID="{236D08FF-89CB-49A8-9178-3FD743E7BED1}" presName="linNode" presStyleCnt="0"/>
      <dgm:spPr/>
    </dgm:pt>
    <dgm:pt modelId="{EEE976D0-FCA2-4E20-B34A-A70B02C33582}" type="pres">
      <dgm:prSet presAssocID="{236D08FF-89CB-49A8-9178-3FD743E7BED1}" presName="parentText" presStyleLbl="node1" presStyleIdx="3" presStyleCnt="4" custFlipHor="0" custScaleX="107301" custScaleY="89459" custLinFactNeighborX="77672" custLinFactNeighborY="-7347">
        <dgm:presLayoutVars>
          <dgm:chMax val="1"/>
          <dgm:bulletEnabled val="1"/>
        </dgm:presLayoutVars>
      </dgm:prSet>
      <dgm:spPr/>
    </dgm:pt>
  </dgm:ptLst>
  <dgm:cxnLst>
    <dgm:cxn modelId="{F95E691D-5E83-48CA-8075-E90E0D6FC985}" type="presOf" srcId="{236D08FF-89CB-49A8-9178-3FD743E7BED1}" destId="{EEE976D0-FCA2-4E20-B34A-A70B02C33582}" srcOrd="0" destOrd="0" presId="urn:microsoft.com/office/officeart/2005/8/layout/vList5"/>
    <dgm:cxn modelId="{1B28C4A7-E998-45EF-8601-62F63DFA62AA}" type="presOf" srcId="{422038CA-2407-4EC8-9A87-CD1555BECB9F}" destId="{581287EC-435B-42DE-8B81-971CFF6FEFDD}" srcOrd="0" destOrd="0" presId="urn:microsoft.com/office/officeart/2005/8/layout/vList5"/>
    <dgm:cxn modelId="{EBDA15AD-8335-4ACE-A7BB-300E5F8E80F5}" type="presOf" srcId="{DED93386-6E1D-4D5A-A8FC-AA28F74796B2}" destId="{4756C81F-64FC-4769-AC79-3C5DB6C0443F}" srcOrd="0" destOrd="0" presId="urn:microsoft.com/office/officeart/2005/8/layout/vList5"/>
    <dgm:cxn modelId="{F6922839-9843-48D1-8FAA-1E5073DEC5D6}" srcId="{DED93386-6E1D-4D5A-A8FC-AA28F74796B2}" destId="{82B67032-B3E9-4B51-BEB5-61661ACF9810}" srcOrd="0" destOrd="0" parTransId="{E115B881-8030-4050-B1BC-2DDF905D60BD}" sibTransId="{825C8A5E-E82F-4097-9BBD-328DB44A2DA7}"/>
    <dgm:cxn modelId="{11D9854F-2CB0-4F41-80A5-09A59FFBF036}" srcId="{DED93386-6E1D-4D5A-A8FC-AA28F74796B2}" destId="{FBCD7321-B31A-489A-AA41-1C0BDF1EA83C}" srcOrd="2" destOrd="0" parTransId="{0C83833F-841A-46FB-89DA-F64A487751D2}" sibTransId="{B2BEFD33-47BE-4ACB-87EC-BE82277E81B9}"/>
    <dgm:cxn modelId="{364C8464-1AAC-4012-AABD-5FF793003F40}" srcId="{DED93386-6E1D-4D5A-A8FC-AA28F74796B2}" destId="{236D08FF-89CB-49A8-9178-3FD743E7BED1}" srcOrd="3" destOrd="0" parTransId="{061035AB-76EF-41BD-9767-D8F454E1942C}" sibTransId="{C39B0A34-BFFC-4345-9B3D-2B4926BEA923}"/>
    <dgm:cxn modelId="{904444EA-1ADD-4D7A-88FB-6219EB3FA669}" type="presOf" srcId="{FBCD7321-B31A-489A-AA41-1C0BDF1EA83C}" destId="{663BFBA2-14D8-46DF-84A7-50B382A1B600}" srcOrd="0" destOrd="0" presId="urn:microsoft.com/office/officeart/2005/8/layout/vList5"/>
    <dgm:cxn modelId="{5C7CBA72-1289-4D59-9DE1-D55153D8B0A6}" type="presOf" srcId="{82B67032-B3E9-4B51-BEB5-61661ACF9810}" destId="{684464F7-E469-4E7F-9458-B0D0895D2BAB}" srcOrd="0" destOrd="0" presId="urn:microsoft.com/office/officeart/2005/8/layout/vList5"/>
    <dgm:cxn modelId="{5E628193-00BC-4484-A8D8-F94545948F0A}" srcId="{DED93386-6E1D-4D5A-A8FC-AA28F74796B2}" destId="{422038CA-2407-4EC8-9A87-CD1555BECB9F}" srcOrd="1" destOrd="0" parTransId="{72EE97E6-2A4B-42A6-9A62-C27F4F2EFED9}" sibTransId="{D982390A-561A-49EF-AB6A-0961BF368FA6}"/>
    <dgm:cxn modelId="{A524F414-19DE-44C2-88AF-F09E7D479C1D}" type="presParOf" srcId="{4756C81F-64FC-4769-AC79-3C5DB6C0443F}" destId="{E049D53D-B9BF-4200-89E9-4842C3528E0A}" srcOrd="0" destOrd="0" presId="urn:microsoft.com/office/officeart/2005/8/layout/vList5"/>
    <dgm:cxn modelId="{77855FC8-716C-429D-9893-6F9680FFA0A3}" type="presParOf" srcId="{E049D53D-B9BF-4200-89E9-4842C3528E0A}" destId="{684464F7-E469-4E7F-9458-B0D0895D2BAB}" srcOrd="0" destOrd="0" presId="urn:microsoft.com/office/officeart/2005/8/layout/vList5"/>
    <dgm:cxn modelId="{4F3991D2-2220-4884-8015-A9093D7BCCCF}" type="presParOf" srcId="{4756C81F-64FC-4769-AC79-3C5DB6C0443F}" destId="{04CA70D4-3B92-46F7-B55B-763675D71A59}" srcOrd="1" destOrd="0" presId="urn:microsoft.com/office/officeart/2005/8/layout/vList5"/>
    <dgm:cxn modelId="{D69C5FD3-F725-4234-8BC8-C8CDC66A494D}" type="presParOf" srcId="{4756C81F-64FC-4769-AC79-3C5DB6C0443F}" destId="{470B8903-DBA1-4DD1-A330-1B69FAA7CF00}" srcOrd="2" destOrd="0" presId="urn:microsoft.com/office/officeart/2005/8/layout/vList5"/>
    <dgm:cxn modelId="{46EEAF69-199C-4E69-8117-5C2BF87120D3}" type="presParOf" srcId="{470B8903-DBA1-4DD1-A330-1B69FAA7CF00}" destId="{581287EC-435B-42DE-8B81-971CFF6FEFDD}" srcOrd="0" destOrd="0" presId="urn:microsoft.com/office/officeart/2005/8/layout/vList5"/>
    <dgm:cxn modelId="{E98AA6BB-B8F5-426B-B3BC-292A800E46E4}" type="presParOf" srcId="{4756C81F-64FC-4769-AC79-3C5DB6C0443F}" destId="{3740A93A-25CC-4491-9218-07403C863AFD}" srcOrd="3" destOrd="0" presId="urn:microsoft.com/office/officeart/2005/8/layout/vList5"/>
    <dgm:cxn modelId="{EDF81DC9-2D97-435E-B0CE-9520F360B796}" type="presParOf" srcId="{4756C81F-64FC-4769-AC79-3C5DB6C0443F}" destId="{B8A35600-EBF4-461F-89B3-4C6E43F67552}" srcOrd="4" destOrd="0" presId="urn:microsoft.com/office/officeart/2005/8/layout/vList5"/>
    <dgm:cxn modelId="{CBB45FA9-07B5-4AFD-9D95-CFB893721B7F}" type="presParOf" srcId="{B8A35600-EBF4-461F-89B3-4C6E43F67552}" destId="{663BFBA2-14D8-46DF-84A7-50B382A1B600}" srcOrd="0" destOrd="0" presId="urn:microsoft.com/office/officeart/2005/8/layout/vList5"/>
    <dgm:cxn modelId="{09E20F05-7758-497B-9E2F-8BAB07CB1AAD}" type="presParOf" srcId="{4756C81F-64FC-4769-AC79-3C5DB6C0443F}" destId="{58835B6B-23CE-409B-B3F5-8B293CF9B2CE}" srcOrd="5" destOrd="0" presId="urn:microsoft.com/office/officeart/2005/8/layout/vList5"/>
    <dgm:cxn modelId="{A41230A0-2F36-4A28-BD36-C1BE7B0A52DC}" type="presParOf" srcId="{4756C81F-64FC-4769-AC79-3C5DB6C0443F}" destId="{4338E74D-F479-43AD-A70A-07034FC7216A}" srcOrd="6" destOrd="0" presId="urn:microsoft.com/office/officeart/2005/8/layout/vList5"/>
    <dgm:cxn modelId="{7CB60663-BE0C-4011-812A-AC04B5E91251}" type="presParOf" srcId="{4338E74D-F479-43AD-A70A-07034FC7216A}" destId="{EEE976D0-FCA2-4E20-B34A-A70B02C33582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AF59FB-F571-4D45-9123-75DE1592A887}" type="doc">
      <dgm:prSet loTypeId="urn:microsoft.com/office/officeart/2005/8/layout/vList2" loCatId="list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9EF55D3B-6891-478A-A42B-0446FB08AFA0}">
      <dgm:prSet custT="1"/>
      <dgm:spPr/>
      <dgm:t>
        <a:bodyPr/>
        <a:lstStyle/>
        <a:p>
          <a:pPr algn="ctr" rtl="0"/>
          <a:r>
            <a:rPr lang="ru-RU" sz="1900" dirty="0"/>
            <a:t>пропуск индексации расходов на оплату труда</a:t>
          </a:r>
          <a:r>
            <a:rPr lang="ru-RU" sz="1900" b="1" dirty="0"/>
            <a:t> </a:t>
          </a:r>
          <a:r>
            <a:rPr lang="ru-RU" sz="1900" dirty="0"/>
            <a:t>муниципальных служащих;</a:t>
          </a:r>
        </a:p>
        <a:p>
          <a:pPr algn="ctr"/>
          <a:r>
            <a:rPr lang="ru-RU" sz="1900" dirty="0"/>
            <a:t>пропуск индексации расходов на оплату труда обслуживающего и технического персонала аппарата управления </a:t>
          </a:r>
          <a:endParaRPr lang="ru-RU" sz="1900" b="1" dirty="0">
            <a:latin typeface="+mj-lt"/>
          </a:endParaRPr>
        </a:p>
      </dgm:t>
    </dgm:pt>
    <dgm:pt modelId="{D8B1FA24-66B4-4183-9494-4763687A1A0A}" type="parTrans" cxnId="{C40B942A-7C5C-4880-A736-EF816FE6B2D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A80D4228-667D-4053-A422-C22CBD18A213}" type="sibTrans" cxnId="{C40B942A-7C5C-4880-A736-EF816FE6B2D5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9D0921CD-B509-4F41-AD9C-A50A330CAC8F}">
      <dgm:prSet custT="1"/>
      <dgm:spPr/>
      <dgm:t>
        <a:bodyPr/>
        <a:lstStyle/>
        <a:p>
          <a:pPr algn="ctr" rtl="0"/>
          <a:r>
            <a:rPr lang="ru-RU" sz="1900" dirty="0">
              <a:latin typeface="+mj-lt"/>
            </a:rPr>
            <a:t>оптимизация расходов на выполнение целевых мероприятий, предусмотренных в муниципальных программах составит от  10%  до 50%</a:t>
          </a:r>
          <a:endParaRPr lang="ru-RU" sz="1900" b="1" dirty="0">
            <a:latin typeface="+mj-lt"/>
          </a:endParaRPr>
        </a:p>
      </dgm:t>
    </dgm:pt>
    <dgm:pt modelId="{7C4415A2-ADBE-4689-B322-4CFE46539C35}" type="parTrans" cxnId="{5FE45C92-B018-4AF9-9335-F7152188D41B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73435E94-7C3A-4908-B7BA-E22C3B173414}" type="sibTrans" cxnId="{5FE45C92-B018-4AF9-9335-F7152188D41B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05869BCB-8A71-4517-B204-BE850013BA53}">
      <dgm:prSet custT="1"/>
      <dgm:spPr/>
      <dgm:t>
        <a:bodyPr/>
        <a:lstStyle/>
        <a:p>
          <a:pPr algn="ctr" rtl="0"/>
          <a:r>
            <a:rPr lang="ru-RU" sz="1900" dirty="0">
              <a:latin typeface="+mj-lt"/>
            </a:rPr>
            <a:t>материальные затраты казенных учреждений рассчитаны исходя из установленного федерального уровня индексации с учетом фактически сложившегося уровня инфляции в двух отчетных финансовых годах</a:t>
          </a:r>
          <a:endParaRPr lang="ru-RU" sz="1900" b="1" dirty="0">
            <a:latin typeface="+mj-lt"/>
          </a:endParaRPr>
        </a:p>
      </dgm:t>
    </dgm:pt>
    <dgm:pt modelId="{4E56F1FF-46AB-4F45-9D26-FED53606D650}" type="sibTrans" cxnId="{6EE5B0CF-5085-4FC8-9032-ADA874A547B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040766A9-B1DB-46D7-ACD2-595097E4BC63}" type="parTrans" cxnId="{6EE5B0CF-5085-4FC8-9032-ADA874A547B6}">
      <dgm:prSet/>
      <dgm:spPr/>
      <dgm:t>
        <a:bodyPr/>
        <a:lstStyle/>
        <a:p>
          <a:pPr algn="ctr"/>
          <a:endParaRPr lang="ru-RU" sz="2000" b="1">
            <a:latin typeface="+mj-lt"/>
          </a:endParaRPr>
        </a:p>
      </dgm:t>
    </dgm:pt>
    <dgm:pt modelId="{2CF379B7-F515-4299-997A-3584419B84B0}" type="pres">
      <dgm:prSet presAssocID="{DDAF59FB-F571-4D45-9123-75DE1592A887}" presName="linear" presStyleCnt="0">
        <dgm:presLayoutVars>
          <dgm:animLvl val="lvl"/>
          <dgm:resizeHandles val="exact"/>
        </dgm:presLayoutVars>
      </dgm:prSet>
      <dgm:spPr/>
    </dgm:pt>
    <dgm:pt modelId="{4518F86E-D2A4-4A6D-9464-49F6650C04AD}" type="pres">
      <dgm:prSet presAssocID="{05869BCB-8A71-4517-B204-BE850013BA5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481FFDE-498D-4124-A500-C1C3546470DC}" type="pres">
      <dgm:prSet presAssocID="{4E56F1FF-46AB-4F45-9D26-FED53606D650}" presName="spacer" presStyleCnt="0"/>
      <dgm:spPr/>
    </dgm:pt>
    <dgm:pt modelId="{767BD48F-2CD1-49CA-A1FE-7830233F5E26}" type="pres">
      <dgm:prSet presAssocID="{9EF55D3B-6891-478A-A42B-0446FB08AFA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CFFCE51-F0D8-4572-98A8-E195F6FE1C3F}" type="pres">
      <dgm:prSet presAssocID="{A80D4228-667D-4053-A422-C22CBD18A213}" presName="spacer" presStyleCnt="0"/>
      <dgm:spPr/>
    </dgm:pt>
    <dgm:pt modelId="{80EA149D-5ACC-4572-A637-0B6B120DAB80}" type="pres">
      <dgm:prSet presAssocID="{9D0921CD-B509-4F41-AD9C-A50A330CAC8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FE45C92-B018-4AF9-9335-F7152188D41B}" srcId="{DDAF59FB-F571-4D45-9123-75DE1592A887}" destId="{9D0921CD-B509-4F41-AD9C-A50A330CAC8F}" srcOrd="2" destOrd="0" parTransId="{7C4415A2-ADBE-4689-B322-4CFE46539C35}" sibTransId="{73435E94-7C3A-4908-B7BA-E22C3B173414}"/>
    <dgm:cxn modelId="{769C4C3E-BF01-4FE1-9C5F-F192AE460E4E}" type="presOf" srcId="{05869BCB-8A71-4517-B204-BE850013BA53}" destId="{4518F86E-D2A4-4A6D-9464-49F6650C04AD}" srcOrd="0" destOrd="0" presId="urn:microsoft.com/office/officeart/2005/8/layout/vList2"/>
    <dgm:cxn modelId="{171BA96F-ECB3-40FC-81BA-3D682BA529FF}" type="presOf" srcId="{9EF55D3B-6891-478A-A42B-0446FB08AFA0}" destId="{767BD48F-2CD1-49CA-A1FE-7830233F5E26}" srcOrd="0" destOrd="0" presId="urn:microsoft.com/office/officeart/2005/8/layout/vList2"/>
    <dgm:cxn modelId="{C40B942A-7C5C-4880-A736-EF816FE6B2D5}" srcId="{DDAF59FB-F571-4D45-9123-75DE1592A887}" destId="{9EF55D3B-6891-478A-A42B-0446FB08AFA0}" srcOrd="1" destOrd="0" parTransId="{D8B1FA24-66B4-4183-9494-4763687A1A0A}" sibTransId="{A80D4228-667D-4053-A422-C22CBD18A213}"/>
    <dgm:cxn modelId="{6EE5B0CF-5085-4FC8-9032-ADA874A547B6}" srcId="{DDAF59FB-F571-4D45-9123-75DE1592A887}" destId="{05869BCB-8A71-4517-B204-BE850013BA53}" srcOrd="0" destOrd="0" parTransId="{040766A9-B1DB-46D7-ACD2-595097E4BC63}" sibTransId="{4E56F1FF-46AB-4F45-9D26-FED53606D650}"/>
    <dgm:cxn modelId="{8B402CC9-2AE3-44A6-BBF3-6BFA73BA82D8}" type="presOf" srcId="{9D0921CD-B509-4F41-AD9C-A50A330CAC8F}" destId="{80EA149D-5ACC-4572-A637-0B6B120DAB80}" srcOrd="0" destOrd="0" presId="urn:microsoft.com/office/officeart/2005/8/layout/vList2"/>
    <dgm:cxn modelId="{E45C83FF-6F53-4F0C-8654-4CA95E9D78CF}" type="presOf" srcId="{DDAF59FB-F571-4D45-9123-75DE1592A887}" destId="{2CF379B7-F515-4299-997A-3584419B84B0}" srcOrd="0" destOrd="0" presId="urn:microsoft.com/office/officeart/2005/8/layout/vList2"/>
    <dgm:cxn modelId="{F9264D06-E0A4-4520-B485-AD78DB927BAF}" type="presParOf" srcId="{2CF379B7-F515-4299-997A-3584419B84B0}" destId="{4518F86E-D2A4-4A6D-9464-49F6650C04AD}" srcOrd="0" destOrd="0" presId="urn:microsoft.com/office/officeart/2005/8/layout/vList2"/>
    <dgm:cxn modelId="{B83FC3CB-BD00-4486-B516-ACB8FD689D77}" type="presParOf" srcId="{2CF379B7-F515-4299-997A-3584419B84B0}" destId="{8481FFDE-498D-4124-A500-C1C3546470DC}" srcOrd="1" destOrd="0" presId="urn:microsoft.com/office/officeart/2005/8/layout/vList2"/>
    <dgm:cxn modelId="{E1F91856-D583-4E15-A0A2-09D8085143B7}" type="presParOf" srcId="{2CF379B7-F515-4299-997A-3584419B84B0}" destId="{767BD48F-2CD1-49CA-A1FE-7830233F5E26}" srcOrd="2" destOrd="0" presId="urn:microsoft.com/office/officeart/2005/8/layout/vList2"/>
    <dgm:cxn modelId="{0D2F49DA-590C-442F-B069-58DEB568754B}" type="presParOf" srcId="{2CF379B7-F515-4299-997A-3584419B84B0}" destId="{0CFFCE51-F0D8-4572-98A8-E195F6FE1C3F}" srcOrd="3" destOrd="0" presId="urn:microsoft.com/office/officeart/2005/8/layout/vList2"/>
    <dgm:cxn modelId="{701CF14A-A4B9-4183-887D-75EBFC0406BF}" type="presParOf" srcId="{2CF379B7-F515-4299-997A-3584419B84B0}" destId="{80EA149D-5ACC-4572-A637-0B6B120DAB8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4B2BC7-62D8-4CB3-A1C6-5817CD5192DD}" type="doc">
      <dgm:prSet loTypeId="urn:microsoft.com/office/officeart/2005/8/layout/vList2" loCatId="list" qsTypeId="urn:microsoft.com/office/officeart/2005/8/quickstyle/simple4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27A4B53D-D7C0-489D-8299-88E81A1FC2C8}">
      <dgm:prSet custT="1"/>
      <dgm:spPr/>
      <dgm:t>
        <a:bodyPr/>
        <a:lstStyle/>
        <a:p>
          <a:pPr algn="ctr"/>
          <a:r>
            <a:rPr lang="ru-RU" sz="1500" b="1" dirty="0">
              <a:latin typeface="Arial" pitchFamily="34" charset="0"/>
              <a:cs typeface="Arial" pitchFamily="34" charset="0"/>
            </a:rPr>
            <a:t>Поэтапное повышение оплаты труда отдельным категориям работников бюджетного сектора экономики </a:t>
          </a:r>
        </a:p>
      </dgm:t>
    </dgm:pt>
    <dgm:pt modelId="{CBC55E31-8E92-4D92-B75F-9DCC025DDAB7}" type="parTrans" cxnId="{FA131C0E-06C0-4B63-8D9F-8F260842A44E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EA3F8663-FB15-42D7-AFBB-D569BEF564BC}" type="sibTrans" cxnId="{FA131C0E-06C0-4B63-8D9F-8F260842A44E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813E1B3E-D882-4977-97CD-F3BA92F3FBA8}">
      <dgm:prSet custT="1"/>
      <dgm:spPr/>
      <dgm:t>
        <a:bodyPr/>
        <a:lstStyle/>
        <a:p>
          <a:pPr algn="ctr"/>
          <a:r>
            <a:rPr lang="ru-RU" sz="1500" b="1" dirty="0">
              <a:latin typeface="Arial" pitchFamily="34" charset="0"/>
              <a:cs typeface="Arial" pitchFamily="34" charset="0"/>
            </a:rPr>
            <a:t>Переселение граждан из жилищного фонда, признанного непригодным для проживания, аварийным,  подлежащим сносу </a:t>
          </a:r>
        </a:p>
      </dgm:t>
    </dgm:pt>
    <dgm:pt modelId="{2F9D248A-6600-465C-B9A5-C9A736191C94}" type="parTrans" cxnId="{477AF62B-4181-492B-A07A-C3FD0DC94FE4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760D207E-1F95-41B8-A214-B83FC084E114}" type="sibTrans" cxnId="{477AF62B-4181-492B-A07A-C3FD0DC94FE4}">
      <dgm:prSet/>
      <dgm:spPr/>
      <dgm:t>
        <a:bodyPr/>
        <a:lstStyle/>
        <a:p>
          <a:pPr algn="ctr"/>
          <a:endParaRPr lang="ru-RU" sz="1500" b="1">
            <a:latin typeface="Arial" pitchFamily="34" charset="0"/>
            <a:cs typeface="Arial" pitchFamily="34" charset="0"/>
          </a:endParaRPr>
        </a:p>
      </dgm:t>
    </dgm:pt>
    <dgm:pt modelId="{59D46673-2600-4011-A2D5-9A6370AC2F3D}" type="pres">
      <dgm:prSet presAssocID="{8C4B2BC7-62D8-4CB3-A1C6-5817CD5192DD}" presName="linear" presStyleCnt="0">
        <dgm:presLayoutVars>
          <dgm:animLvl val="lvl"/>
          <dgm:resizeHandles val="exact"/>
        </dgm:presLayoutVars>
      </dgm:prSet>
      <dgm:spPr/>
    </dgm:pt>
    <dgm:pt modelId="{B5843201-7710-428F-9F1D-E02FEF0F8766}" type="pres">
      <dgm:prSet presAssocID="{27A4B53D-D7C0-489D-8299-88E81A1FC2C8}" presName="parentText" presStyleLbl="node1" presStyleIdx="0" presStyleCnt="2" custLinFactY="-19763" custLinFactNeighborY="-100000">
        <dgm:presLayoutVars>
          <dgm:chMax val="0"/>
          <dgm:bulletEnabled val="1"/>
        </dgm:presLayoutVars>
      </dgm:prSet>
      <dgm:spPr/>
    </dgm:pt>
    <dgm:pt modelId="{CEE0DA88-AF79-4B5C-B0B8-C214625AD65F}" type="pres">
      <dgm:prSet presAssocID="{EA3F8663-FB15-42D7-AFBB-D569BEF564BC}" presName="spacer" presStyleCnt="0"/>
      <dgm:spPr/>
    </dgm:pt>
    <dgm:pt modelId="{B46D4BD2-20BF-4CF6-A761-2893D7992386}" type="pres">
      <dgm:prSet presAssocID="{813E1B3E-D882-4977-97CD-F3BA92F3FBA8}" presName="parentText" presStyleLbl="node1" presStyleIdx="1" presStyleCnt="2" custScaleY="77032" custLinFactY="-115" custLinFactNeighborY="-100000">
        <dgm:presLayoutVars>
          <dgm:chMax val="0"/>
          <dgm:bulletEnabled val="1"/>
        </dgm:presLayoutVars>
      </dgm:prSet>
      <dgm:spPr/>
    </dgm:pt>
  </dgm:ptLst>
  <dgm:cxnLst>
    <dgm:cxn modelId="{FA131C0E-06C0-4B63-8D9F-8F260842A44E}" srcId="{8C4B2BC7-62D8-4CB3-A1C6-5817CD5192DD}" destId="{27A4B53D-D7C0-489D-8299-88E81A1FC2C8}" srcOrd="0" destOrd="0" parTransId="{CBC55E31-8E92-4D92-B75F-9DCC025DDAB7}" sibTransId="{EA3F8663-FB15-42D7-AFBB-D569BEF564BC}"/>
    <dgm:cxn modelId="{BB1EDBFA-2CC5-4D36-BD8D-05D18F536967}" type="presOf" srcId="{8C4B2BC7-62D8-4CB3-A1C6-5817CD5192DD}" destId="{59D46673-2600-4011-A2D5-9A6370AC2F3D}" srcOrd="0" destOrd="0" presId="urn:microsoft.com/office/officeart/2005/8/layout/vList2"/>
    <dgm:cxn modelId="{477AF62B-4181-492B-A07A-C3FD0DC94FE4}" srcId="{8C4B2BC7-62D8-4CB3-A1C6-5817CD5192DD}" destId="{813E1B3E-D882-4977-97CD-F3BA92F3FBA8}" srcOrd="1" destOrd="0" parTransId="{2F9D248A-6600-465C-B9A5-C9A736191C94}" sibTransId="{760D207E-1F95-41B8-A214-B83FC084E114}"/>
    <dgm:cxn modelId="{B6897E49-E147-49BD-9DF1-8F357A2509CF}" type="presOf" srcId="{813E1B3E-D882-4977-97CD-F3BA92F3FBA8}" destId="{B46D4BD2-20BF-4CF6-A761-2893D7992386}" srcOrd="0" destOrd="0" presId="urn:microsoft.com/office/officeart/2005/8/layout/vList2"/>
    <dgm:cxn modelId="{29D6768B-EEFE-45C0-A6AD-F3F9CCF0B255}" type="presOf" srcId="{27A4B53D-D7C0-489D-8299-88E81A1FC2C8}" destId="{B5843201-7710-428F-9F1D-E02FEF0F8766}" srcOrd="0" destOrd="0" presId="urn:microsoft.com/office/officeart/2005/8/layout/vList2"/>
    <dgm:cxn modelId="{36E87327-BE50-4A1B-AAA3-9DA343F43486}" type="presParOf" srcId="{59D46673-2600-4011-A2D5-9A6370AC2F3D}" destId="{B5843201-7710-428F-9F1D-E02FEF0F8766}" srcOrd="0" destOrd="0" presId="urn:microsoft.com/office/officeart/2005/8/layout/vList2"/>
    <dgm:cxn modelId="{7F872DB3-261C-4E0B-9285-A3E1FA53B502}" type="presParOf" srcId="{59D46673-2600-4011-A2D5-9A6370AC2F3D}" destId="{CEE0DA88-AF79-4B5C-B0B8-C214625AD65F}" srcOrd="1" destOrd="0" presId="urn:microsoft.com/office/officeart/2005/8/layout/vList2"/>
    <dgm:cxn modelId="{6245C2B2-E3F6-47B4-988B-B7E7D84E8515}" type="presParOf" srcId="{59D46673-2600-4011-A2D5-9A6370AC2F3D}" destId="{B46D4BD2-20BF-4CF6-A761-2893D799238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153C6224-4755-46BB-B609-146C58B266B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endParaRPr lang="ru-RU" sz="2000" b="0" dirty="0">
            <a:solidFill>
              <a:schemeClr val="tx1"/>
            </a:solidFill>
          </a:endParaRP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tx1"/>
              </a:solidFill>
              <a:latin typeface="+mj-lt"/>
            </a:rPr>
            <a:t>Общий объем расходов по отрасли «Культура»</a:t>
          </a: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2017 году – 1556,7 тыс. рублей</a:t>
          </a: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2018 году – 1226,0 тыс. рублей</a:t>
          </a:r>
        </a:p>
        <a:p>
          <a:pPr algn="ctr">
            <a:spcAft>
              <a:spcPts val="0"/>
            </a:spcAft>
          </a:pPr>
          <a:r>
            <a:rPr lang="ru-RU" sz="2000" b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2019 году – 1228,3 тыс. рублей</a:t>
          </a:r>
        </a:p>
        <a:p>
          <a:pPr algn="ctr">
            <a:spcAft>
              <a:spcPts val="0"/>
            </a:spcAft>
          </a:pPr>
          <a:endParaRPr lang="ru-RU" sz="1600" b="1" dirty="0">
            <a:solidFill>
              <a:schemeClr val="tx1"/>
            </a:solidFill>
          </a:endParaRPr>
        </a:p>
      </dgm:t>
    </dgm:pt>
    <dgm:pt modelId="{3C3B6580-15CC-4115-9BEF-EC17ADAB73FF}" type="parTrans" cxnId="{98953AFA-20AC-4856-9622-B24821605B55}">
      <dgm:prSet/>
      <dgm:spPr/>
      <dgm:t>
        <a:bodyPr/>
        <a:lstStyle/>
        <a:p>
          <a:endParaRPr lang="ru-RU"/>
        </a:p>
      </dgm:t>
    </dgm:pt>
    <dgm:pt modelId="{F2E28480-5B07-4AFA-A48C-B68AB43740B2}" type="sibTrans" cxnId="{98953AFA-20AC-4856-9622-B24821605B55}">
      <dgm:prSet/>
      <dgm:spPr/>
      <dgm:t>
        <a:bodyPr/>
        <a:lstStyle/>
        <a:p>
          <a:endParaRPr lang="ru-RU"/>
        </a:p>
      </dgm:t>
    </dgm:pt>
    <dgm:pt modelId="{B1502EA1-9E7F-4258-BA8A-8E9005AE81A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t"/>
        <a:lstStyle/>
        <a:p>
          <a:pPr algn="ctr">
            <a:spcAft>
              <a:spcPts val="0"/>
            </a:spcAft>
          </a:pPr>
          <a:endParaRPr lang="ru-RU" sz="1600" b="1" i="0" baseline="0" dirty="0">
            <a:latin typeface="+mj-lt"/>
            <a:cs typeface="Times New Roman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i="0" baseline="0" dirty="0">
              <a:latin typeface="+mj-lt"/>
              <a:cs typeface="Times New Roman" pitchFamily="18" charset="0"/>
            </a:rPr>
            <a:t>Расходы на финансовое обеспечение выполнения муниципального задания муниципальными  бюджетными  учреждениями культуры </a:t>
          </a:r>
        </a:p>
        <a:p>
          <a:pPr algn="ctr">
            <a:spcAft>
              <a:spcPts val="0"/>
            </a:spcAft>
          </a:pPr>
          <a:r>
            <a:rPr lang="ru-RU" sz="1600" b="1" i="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в </a:t>
          </a:r>
          <a:r>
            <a:rPr lang="ru-RU" sz="16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2017 году – 1556,7 тыс</a:t>
          </a:r>
          <a:r>
            <a:rPr lang="ru-RU" sz="1600" b="1" i="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. рублей</a:t>
          </a:r>
        </a:p>
        <a:p>
          <a:pPr algn="ctr">
            <a:spcAft>
              <a:spcPts val="0"/>
            </a:spcAft>
          </a:pPr>
          <a:r>
            <a:rPr lang="ru-RU" sz="1600" b="1" i="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в 2018 году – 1226,0 тыс. рублей </a:t>
          </a:r>
        </a:p>
        <a:p>
          <a:pPr algn="ctr">
            <a:spcAft>
              <a:spcPts val="0"/>
            </a:spcAft>
          </a:pPr>
          <a:r>
            <a:rPr lang="ru-RU" sz="1600" b="1" i="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в 2019 году – 1228,3 тыс. рублей</a:t>
          </a:r>
        </a:p>
      </dgm:t>
    </dgm:pt>
    <dgm:pt modelId="{413E94F7-A367-42A1-9734-0BBBC9B3EBAB}" type="parTrans" cxnId="{81ECE63D-0C5E-4527-9C1F-6C207C994CA3}">
      <dgm:prSet/>
      <dgm:spPr/>
      <dgm:t>
        <a:bodyPr/>
        <a:lstStyle/>
        <a:p>
          <a:endParaRPr lang="ru-RU"/>
        </a:p>
      </dgm:t>
    </dgm:pt>
    <dgm:pt modelId="{04FF3DA9-8108-4173-853C-BB6E47D497A2}" type="sibTrans" cxnId="{81ECE63D-0C5E-4527-9C1F-6C207C994CA3}">
      <dgm:prSet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988A3EA-7BE4-498E-B96E-18404B8A607E}" type="pres">
      <dgm:prSet presAssocID="{153C6224-4755-46BB-B609-146C58B266BE}" presName="vertOne" presStyleCnt="0"/>
      <dgm:spPr/>
    </dgm:pt>
    <dgm:pt modelId="{30FB1490-933D-4F1A-BB91-51F607A7FF71}" type="pres">
      <dgm:prSet presAssocID="{153C6224-4755-46BB-B609-146C58B266BE}" presName="txOne" presStyleLbl="node0" presStyleIdx="0" presStyleCnt="1" custScaleX="99936" custScaleY="63464" custLinFactNeighborX="-45" custLinFactNeighborY="65153">
        <dgm:presLayoutVars>
          <dgm:chPref val="3"/>
        </dgm:presLayoutVars>
      </dgm:prSet>
      <dgm:spPr/>
    </dgm:pt>
    <dgm:pt modelId="{5A355518-B87F-4BEB-A366-32BF31479A91}" type="pres">
      <dgm:prSet presAssocID="{153C6224-4755-46BB-B609-146C58B266BE}" presName="parTransOne" presStyleCnt="0"/>
      <dgm:spPr/>
    </dgm:pt>
    <dgm:pt modelId="{92ACDF82-8D74-4F7F-B39B-BC091309538C}" type="pres">
      <dgm:prSet presAssocID="{153C6224-4755-46BB-B609-146C58B266BE}" presName="horzOne" presStyleCnt="0"/>
      <dgm:spPr/>
    </dgm:pt>
    <dgm:pt modelId="{B2B036C0-1D2E-4BDB-B5DE-BB0AB626E291}" type="pres">
      <dgm:prSet presAssocID="{B1502EA1-9E7F-4258-BA8A-8E9005AE81A9}" presName="vertTwo" presStyleCnt="0"/>
      <dgm:spPr/>
    </dgm:pt>
    <dgm:pt modelId="{4BD96DF3-C2B9-4A5A-B946-C3AD3824D913}" type="pres">
      <dgm:prSet presAssocID="{B1502EA1-9E7F-4258-BA8A-8E9005AE81A9}" presName="txTwo" presStyleLbl="node2" presStyleIdx="0" presStyleCnt="1" custScaleX="99009" custScaleY="57353" custLinFactNeighborX="-932" custLinFactNeighborY="-1726">
        <dgm:presLayoutVars>
          <dgm:chPref val="3"/>
        </dgm:presLayoutVars>
      </dgm:prSet>
      <dgm:spPr/>
    </dgm:pt>
    <dgm:pt modelId="{809AEA7D-FF38-4D1E-A0C2-F72D22CF407B}" type="pres">
      <dgm:prSet presAssocID="{B1502EA1-9E7F-4258-BA8A-8E9005AE81A9}" presName="horzTwo" presStyleCnt="0"/>
      <dgm:spPr/>
    </dgm:pt>
  </dgm:ptLst>
  <dgm:cxnLst>
    <dgm:cxn modelId="{D53BB37E-0609-4023-B63F-496FB4B69F59}" type="presOf" srcId="{153C6224-4755-46BB-B609-146C58B266BE}" destId="{30FB1490-933D-4F1A-BB91-51F607A7FF71}" srcOrd="0" destOrd="0" presId="urn:microsoft.com/office/officeart/2005/8/layout/hierarchy4"/>
    <dgm:cxn modelId="{A33EB626-B1DC-4997-A631-0F4B900ADC23}" type="presOf" srcId="{C23A245A-8880-4394-8AE0-E368E746CCF3}" destId="{9EF300CD-08F7-4441-B3E7-75F1FADC6473}" srcOrd="0" destOrd="0" presId="urn:microsoft.com/office/officeart/2005/8/layout/hierarchy4"/>
    <dgm:cxn modelId="{516F4043-5FAD-4355-A3DC-6D0C06E19210}" type="presOf" srcId="{B1502EA1-9E7F-4258-BA8A-8E9005AE81A9}" destId="{4BD96DF3-C2B9-4A5A-B946-C3AD3824D913}" srcOrd="0" destOrd="0" presId="urn:microsoft.com/office/officeart/2005/8/layout/hierarchy4"/>
    <dgm:cxn modelId="{81ECE63D-0C5E-4527-9C1F-6C207C994CA3}" srcId="{153C6224-4755-46BB-B609-146C58B266BE}" destId="{B1502EA1-9E7F-4258-BA8A-8E9005AE81A9}" srcOrd="0" destOrd="0" parTransId="{413E94F7-A367-42A1-9734-0BBBC9B3EBAB}" sibTransId="{04FF3DA9-8108-4173-853C-BB6E47D497A2}"/>
    <dgm:cxn modelId="{98953AFA-20AC-4856-9622-B24821605B55}" srcId="{C23A245A-8880-4394-8AE0-E368E746CCF3}" destId="{153C6224-4755-46BB-B609-146C58B266BE}" srcOrd="0" destOrd="0" parTransId="{3C3B6580-15CC-4115-9BEF-EC17ADAB73FF}" sibTransId="{F2E28480-5B07-4AFA-A48C-B68AB43740B2}"/>
    <dgm:cxn modelId="{B305ADE6-47C4-4B1E-8319-15B7F76F2990}" type="presParOf" srcId="{9EF300CD-08F7-4441-B3E7-75F1FADC6473}" destId="{8988A3EA-7BE4-498E-B96E-18404B8A607E}" srcOrd="0" destOrd="0" presId="urn:microsoft.com/office/officeart/2005/8/layout/hierarchy4"/>
    <dgm:cxn modelId="{31819B6F-EC01-4519-B840-28E6E91AFB36}" type="presParOf" srcId="{8988A3EA-7BE4-498E-B96E-18404B8A607E}" destId="{30FB1490-933D-4F1A-BB91-51F607A7FF71}" srcOrd="0" destOrd="0" presId="urn:microsoft.com/office/officeart/2005/8/layout/hierarchy4"/>
    <dgm:cxn modelId="{1592F99D-8C88-4CB1-B559-2AC90254466B}" type="presParOf" srcId="{8988A3EA-7BE4-498E-B96E-18404B8A607E}" destId="{5A355518-B87F-4BEB-A366-32BF31479A91}" srcOrd="1" destOrd="0" presId="urn:microsoft.com/office/officeart/2005/8/layout/hierarchy4"/>
    <dgm:cxn modelId="{A8AE1BCB-1945-4752-B348-5AAAE6FD68AD}" type="presParOf" srcId="{8988A3EA-7BE4-498E-B96E-18404B8A607E}" destId="{92ACDF82-8D74-4F7F-B39B-BC091309538C}" srcOrd="2" destOrd="0" presId="urn:microsoft.com/office/officeart/2005/8/layout/hierarchy4"/>
    <dgm:cxn modelId="{0EFDAE7F-0BA2-4715-A0AA-1AFFFEB18A36}" type="presParOf" srcId="{92ACDF82-8D74-4F7F-B39B-BC091309538C}" destId="{B2B036C0-1D2E-4BDB-B5DE-BB0AB626E291}" srcOrd="0" destOrd="0" presId="urn:microsoft.com/office/officeart/2005/8/layout/hierarchy4"/>
    <dgm:cxn modelId="{29A138A9-374F-47A8-B290-18D661CDBF66}" type="presParOf" srcId="{B2B036C0-1D2E-4BDB-B5DE-BB0AB626E291}" destId="{4BD96DF3-C2B9-4A5A-B946-C3AD3824D913}" srcOrd="0" destOrd="0" presId="urn:microsoft.com/office/officeart/2005/8/layout/hierarchy4"/>
    <dgm:cxn modelId="{6BBE7527-AC62-4A7A-B99F-8A8AE42E52D2}" type="presParOf" srcId="{B2B036C0-1D2E-4BDB-B5DE-BB0AB626E291}" destId="{809AEA7D-FF38-4D1E-A0C2-F72D22CF407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chevron1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236DD03-6F59-447F-B493-B8BB4713AF08}">
      <dgm:prSet/>
      <dgm:spPr/>
      <dgm:t>
        <a:bodyPr/>
        <a:lstStyle/>
        <a:p>
          <a:pPr rtl="0"/>
          <a:r>
            <a:rPr lang="ru-RU" dirty="0">
              <a:solidFill>
                <a:srgbClr val="FFFFFF"/>
              </a:solidFill>
              <a:latin typeface="+mj-lt"/>
            </a:rPr>
            <a:t>Предложенный на рассмотрение Собрания  депутатов </a:t>
          </a:r>
          <a:r>
            <a:rPr lang="ru-RU" dirty="0" err="1">
              <a:solidFill>
                <a:srgbClr val="FFFFFF"/>
              </a:solidFill>
              <a:latin typeface="+mj-lt"/>
            </a:rPr>
            <a:t>Дальненского</a:t>
          </a:r>
          <a:r>
            <a:rPr lang="ru-RU" dirty="0">
              <a:solidFill>
                <a:srgbClr val="FFFFFF"/>
              </a:solidFill>
              <a:latin typeface="+mj-lt"/>
            </a:rPr>
            <a:t> сельского поселения Пролетарского района проект бюджета </a:t>
          </a:r>
          <a:r>
            <a:rPr lang="ru-RU" dirty="0" err="1">
              <a:solidFill>
                <a:srgbClr val="FFFFFF"/>
              </a:solidFill>
              <a:latin typeface="+mj-lt"/>
            </a:rPr>
            <a:t>Дальненского</a:t>
          </a:r>
          <a:r>
            <a:rPr lang="ru-RU" dirty="0">
              <a:solidFill>
                <a:srgbClr val="FFFFFF"/>
              </a:solidFill>
              <a:latin typeface="+mj-lt"/>
            </a:rPr>
            <a:t> сельского поселения  Пролетарского района на 2017 -2019 годы создаст дополнительные условия для выполнения поставленных Президентом России, Губернатором области стратегических задач</a:t>
          </a:r>
        </a:p>
      </dgm:t>
    </dgm:pt>
    <dgm:pt modelId="{6CB0D2DE-FF09-4CA3-8CDD-C92A692AD7F5}" type="parTrans" cxnId="{6D456A7D-C510-4D9B-8994-5179BC25BE53}">
      <dgm:prSet/>
      <dgm:spPr/>
      <dgm:t>
        <a:bodyPr/>
        <a:lstStyle/>
        <a:p>
          <a:endParaRPr lang="ru-RU"/>
        </a:p>
      </dgm:t>
    </dgm:pt>
    <dgm:pt modelId="{2010BD2F-91CF-437B-BE3D-7E626B614706}" type="sibTrans" cxnId="{6D456A7D-C510-4D9B-8994-5179BC25BE53}">
      <dgm:prSet/>
      <dgm:spPr/>
      <dgm:t>
        <a:bodyPr/>
        <a:lstStyle/>
        <a:p>
          <a:endParaRPr lang="ru-RU"/>
        </a:p>
      </dgm:t>
    </dgm:pt>
    <dgm:pt modelId="{A7F772A5-65DC-46AF-B29E-C756F4858BD1}" type="pres">
      <dgm:prSet presAssocID="{B106739E-2F3B-4B4D-A193-9ECF6642E2A1}" presName="Name0" presStyleCnt="0">
        <dgm:presLayoutVars>
          <dgm:dir/>
          <dgm:animLvl val="lvl"/>
          <dgm:resizeHandles val="exact"/>
        </dgm:presLayoutVars>
      </dgm:prSet>
      <dgm:spPr/>
    </dgm:pt>
    <dgm:pt modelId="{C29FB36E-F919-44F2-9F57-F9E72F54E23F}" type="pres">
      <dgm:prSet presAssocID="{3236DD03-6F59-447F-B493-B8BB4713AF08}" presName="parTxOnly" presStyleLbl="node1" presStyleIdx="0" presStyleCnt="1" custScaleY="103052" custLinFactNeighborX="5538" custLinFactNeighborY="-52464">
        <dgm:presLayoutVars>
          <dgm:chMax val="0"/>
          <dgm:chPref val="0"/>
          <dgm:bulletEnabled val="1"/>
        </dgm:presLayoutVars>
      </dgm:prSet>
      <dgm:spPr/>
    </dgm:pt>
  </dgm:ptLst>
  <dgm:cxnLst>
    <dgm:cxn modelId="{6EC2A638-20FD-48E5-8EFA-B1D76E5C412B}" type="presOf" srcId="{B106739E-2F3B-4B4D-A193-9ECF6642E2A1}" destId="{A7F772A5-65DC-46AF-B29E-C756F4858BD1}" srcOrd="0" destOrd="0" presId="urn:microsoft.com/office/officeart/2005/8/layout/chevron1"/>
    <dgm:cxn modelId="{CD90B874-75AB-4FB1-998D-B7917463E097}" type="presOf" srcId="{3236DD03-6F59-447F-B493-B8BB4713AF08}" destId="{C29FB36E-F919-44F2-9F57-F9E72F54E23F}" srcOrd="0" destOrd="0" presId="urn:microsoft.com/office/officeart/2005/8/layout/chevron1"/>
    <dgm:cxn modelId="{6D456A7D-C510-4D9B-8994-5179BC25BE53}" srcId="{B106739E-2F3B-4B4D-A193-9ECF6642E2A1}" destId="{3236DD03-6F59-447F-B493-B8BB4713AF08}" srcOrd="0" destOrd="0" parTransId="{6CB0D2DE-FF09-4CA3-8CDD-C92A692AD7F5}" sibTransId="{2010BD2F-91CF-437B-BE3D-7E626B614706}"/>
    <dgm:cxn modelId="{2497006B-530B-40F4-AE66-BC498CD3A9E2}" type="presParOf" srcId="{A7F772A5-65DC-46AF-B29E-C756F4858BD1}" destId="{C29FB36E-F919-44F2-9F57-F9E72F54E23F}" srcOrd="0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6CF33-53F6-4D89-80DD-0795C226D64E}">
      <dsp:nvSpPr>
        <dsp:cNvPr id="0" name=""/>
        <dsp:cNvSpPr/>
      </dsp:nvSpPr>
      <dsp:spPr>
        <a:xfrm>
          <a:off x="0" y="1008111"/>
          <a:ext cx="8928992" cy="7600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формирование устойчивой доходной базы</a:t>
          </a:r>
        </a:p>
      </dsp:txBody>
      <dsp:txXfrm>
        <a:off x="37101" y="1045212"/>
        <a:ext cx="8854790" cy="685823"/>
      </dsp:txXfrm>
    </dsp:sp>
    <dsp:sp modelId="{7F1C587B-6A61-4F52-AC64-B359CF029974}">
      <dsp:nvSpPr>
        <dsp:cNvPr id="0" name=""/>
        <dsp:cNvSpPr/>
      </dsp:nvSpPr>
      <dsp:spPr>
        <a:xfrm>
          <a:off x="0" y="1872205"/>
          <a:ext cx="8928992" cy="79817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обеспечение сбалансированности бюджета</a:t>
          </a:r>
        </a:p>
      </dsp:txBody>
      <dsp:txXfrm>
        <a:off x="38964" y="1911169"/>
        <a:ext cx="8851064" cy="720244"/>
      </dsp:txXfrm>
    </dsp:sp>
    <dsp:sp modelId="{F08A066F-46D6-42E7-A99F-B7E9DE3C7615}">
      <dsp:nvSpPr>
        <dsp:cNvPr id="0" name=""/>
        <dsp:cNvSpPr/>
      </dsp:nvSpPr>
      <dsp:spPr>
        <a:xfrm>
          <a:off x="0" y="2825514"/>
          <a:ext cx="8928992" cy="74907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отсутствие муниципального долга</a:t>
          </a:r>
        </a:p>
      </dsp:txBody>
      <dsp:txXfrm>
        <a:off x="36567" y="2862081"/>
        <a:ext cx="8855858" cy="675940"/>
      </dsp:txXfrm>
    </dsp:sp>
    <dsp:sp modelId="{3BAD8F9E-37F8-476A-B550-908E07562442}">
      <dsp:nvSpPr>
        <dsp:cNvPr id="0" name=""/>
        <dsp:cNvSpPr/>
      </dsp:nvSpPr>
      <dsp:spPr>
        <a:xfrm>
          <a:off x="0" y="3761618"/>
          <a:ext cx="8928992" cy="98195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j-lt"/>
            </a:rPr>
            <a:t>обеспечение в полном объеме социальных обязательств перед гражданами</a:t>
          </a:r>
        </a:p>
      </dsp:txBody>
      <dsp:txXfrm>
        <a:off x="47935" y="3809553"/>
        <a:ext cx="8833122" cy="886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4464F7-E469-4E7F-9458-B0D0895D2BAB}">
      <dsp:nvSpPr>
        <dsp:cNvPr id="0" name=""/>
        <dsp:cNvSpPr/>
      </dsp:nvSpPr>
      <dsp:spPr>
        <a:xfrm>
          <a:off x="548740" y="105896"/>
          <a:ext cx="3686338" cy="839124"/>
        </a:xfrm>
        <a:prstGeom prst="roundRect">
          <a:avLst/>
        </a:prstGeom>
        <a:gradFill rotWithShape="1">
          <a:gsLst>
            <a:gs pos="0">
              <a:schemeClr val="accent3">
                <a:tint val="43000"/>
                <a:satMod val="165000"/>
              </a:schemeClr>
            </a:gs>
            <a:gs pos="55000">
              <a:schemeClr val="accent3">
                <a:tint val="83000"/>
                <a:satMod val="155000"/>
              </a:schemeClr>
            </a:gs>
            <a:gs pos="100000">
              <a:schemeClr val="accent3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+mj-lt"/>
            </a:rPr>
            <a:t>сокращения недоимки</a:t>
          </a:r>
        </a:p>
      </dsp:txBody>
      <dsp:txXfrm>
        <a:off x="589703" y="146859"/>
        <a:ext cx="3604412" cy="757198"/>
      </dsp:txXfrm>
    </dsp:sp>
    <dsp:sp modelId="{581287EC-435B-42DE-8B81-971CFF6FEFDD}">
      <dsp:nvSpPr>
        <dsp:cNvPr id="0" name=""/>
        <dsp:cNvSpPr/>
      </dsp:nvSpPr>
      <dsp:spPr>
        <a:xfrm>
          <a:off x="4894689" y="180249"/>
          <a:ext cx="3565733" cy="651382"/>
        </a:xfrm>
        <a:prstGeom prst="roundRect">
          <a:avLst/>
        </a:prstGeom>
        <a:gradFill rotWithShape="1">
          <a:gsLst>
            <a:gs pos="0">
              <a:schemeClr val="accent6">
                <a:tint val="43000"/>
                <a:satMod val="165000"/>
              </a:schemeClr>
            </a:gs>
            <a:gs pos="55000">
              <a:schemeClr val="accent6">
                <a:tint val="83000"/>
                <a:satMod val="155000"/>
              </a:schemeClr>
            </a:gs>
            <a:gs pos="100000">
              <a:schemeClr val="accent6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j-lt"/>
            </a:rPr>
            <a:t>повышения производительности труда</a:t>
          </a:r>
        </a:p>
      </dsp:txBody>
      <dsp:txXfrm>
        <a:off x="4926487" y="212047"/>
        <a:ext cx="3502137" cy="587786"/>
      </dsp:txXfrm>
    </dsp:sp>
    <dsp:sp modelId="{663BFBA2-14D8-46DF-84A7-50B382A1B600}">
      <dsp:nvSpPr>
        <dsp:cNvPr id="0" name=""/>
        <dsp:cNvSpPr/>
      </dsp:nvSpPr>
      <dsp:spPr>
        <a:xfrm>
          <a:off x="477287" y="1115401"/>
          <a:ext cx="3779089" cy="1562946"/>
        </a:xfrm>
        <a:prstGeom prst="roundRect">
          <a:avLst/>
        </a:prstGeom>
        <a:gradFill rotWithShape="1">
          <a:gsLst>
            <a:gs pos="0">
              <a:schemeClr val="accent2">
                <a:tint val="43000"/>
                <a:satMod val="165000"/>
              </a:schemeClr>
            </a:gs>
            <a:gs pos="55000">
              <a:schemeClr val="accent2">
                <a:tint val="83000"/>
                <a:satMod val="155000"/>
              </a:schemeClr>
            </a:gs>
            <a:gs pos="100000">
              <a:schemeClr val="accent2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j-lt"/>
              <a:ea typeface="+mn-ea"/>
              <a:cs typeface="+mn-cs"/>
            </a:rPr>
            <a:t>создания оптимальных условий, способствующих качеству инвестиционного климата и модернизации производства</a:t>
          </a:r>
          <a:endParaRPr lang="ru-RU" sz="1800" b="1" kern="1200" dirty="0">
            <a:latin typeface="+mj-lt"/>
          </a:endParaRPr>
        </a:p>
      </dsp:txBody>
      <dsp:txXfrm>
        <a:off x="553584" y="1191698"/>
        <a:ext cx="3626495" cy="1410352"/>
      </dsp:txXfrm>
    </dsp:sp>
    <dsp:sp modelId="{EEE976D0-FCA2-4E20-B34A-A70B02C33582}">
      <dsp:nvSpPr>
        <dsp:cNvPr id="0" name=""/>
        <dsp:cNvSpPr/>
      </dsp:nvSpPr>
      <dsp:spPr>
        <a:xfrm>
          <a:off x="4903252" y="3192845"/>
          <a:ext cx="3365676" cy="1614452"/>
        </a:xfrm>
        <a:prstGeom prst="roundRect">
          <a:avLst/>
        </a:prstGeom>
        <a:gradFill rotWithShape="1">
          <a:gsLst>
            <a:gs pos="0">
              <a:schemeClr val="accent5">
                <a:tint val="43000"/>
                <a:satMod val="165000"/>
              </a:schemeClr>
            </a:gs>
            <a:gs pos="55000">
              <a:schemeClr val="accent5">
                <a:tint val="83000"/>
                <a:satMod val="155000"/>
              </a:schemeClr>
            </a:gs>
            <a:gs pos="100000">
              <a:schemeClr val="accent5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j-lt"/>
              <a:ea typeface="+mn-ea"/>
              <a:cs typeface="+mn-cs"/>
            </a:rPr>
            <a:t>укрепления позиций малого бизнеса в экономике района, из года в год наращивающего свои обороты</a:t>
          </a:r>
        </a:p>
      </dsp:txBody>
      <dsp:txXfrm>
        <a:off x="4982063" y="3271656"/>
        <a:ext cx="3208054" cy="14568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18F86E-D2A4-4A6D-9464-49F6650C04AD}">
      <dsp:nvSpPr>
        <dsp:cNvPr id="0" name=""/>
        <dsp:cNvSpPr/>
      </dsp:nvSpPr>
      <dsp:spPr>
        <a:xfrm>
          <a:off x="0" y="507879"/>
          <a:ext cx="8928992" cy="1216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+mj-lt"/>
            </a:rPr>
            <a:t>материальные затраты казенных учреждений рассчитаны исходя из установленного федерального уровня индексации с учетом фактически сложившегося уровня инфляции в двух отчетных финансовых годах</a:t>
          </a:r>
          <a:endParaRPr lang="ru-RU" sz="1900" b="1" kern="1200" dirty="0">
            <a:latin typeface="+mj-lt"/>
          </a:endParaRPr>
        </a:p>
      </dsp:txBody>
      <dsp:txXfrm>
        <a:off x="59399" y="567278"/>
        <a:ext cx="8810194" cy="1098002"/>
      </dsp:txXfrm>
    </dsp:sp>
    <dsp:sp modelId="{767BD48F-2CD1-49CA-A1FE-7830233F5E26}">
      <dsp:nvSpPr>
        <dsp:cNvPr id="0" name=""/>
        <dsp:cNvSpPr/>
      </dsp:nvSpPr>
      <dsp:spPr>
        <a:xfrm>
          <a:off x="0" y="1911880"/>
          <a:ext cx="8928992" cy="12168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пропуск индексации расходов на оплату труда</a:t>
          </a:r>
          <a:r>
            <a:rPr lang="ru-RU" sz="1900" b="1" kern="1200" dirty="0"/>
            <a:t> </a:t>
          </a:r>
          <a:r>
            <a:rPr lang="ru-RU" sz="1900" kern="1200" dirty="0"/>
            <a:t>муниципальных служащих;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пропуск индексации расходов на оплату труда обслуживающего и технического персонала аппарата управления </a:t>
          </a:r>
          <a:endParaRPr lang="ru-RU" sz="1900" b="1" kern="1200" dirty="0">
            <a:latin typeface="+mj-lt"/>
          </a:endParaRPr>
        </a:p>
      </dsp:txBody>
      <dsp:txXfrm>
        <a:off x="59399" y="1971279"/>
        <a:ext cx="8810194" cy="1098002"/>
      </dsp:txXfrm>
    </dsp:sp>
    <dsp:sp modelId="{80EA149D-5ACC-4572-A637-0B6B120DAB80}">
      <dsp:nvSpPr>
        <dsp:cNvPr id="0" name=""/>
        <dsp:cNvSpPr/>
      </dsp:nvSpPr>
      <dsp:spPr>
        <a:xfrm>
          <a:off x="0" y="3315880"/>
          <a:ext cx="8928992" cy="1216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+mj-lt"/>
            </a:rPr>
            <a:t>оптимизация расходов на выполнение целевых мероприятий, предусмотренных в муниципальных программах составит от  10%  до 50%</a:t>
          </a:r>
          <a:endParaRPr lang="ru-RU" sz="1900" b="1" kern="1200" dirty="0">
            <a:latin typeface="+mj-lt"/>
          </a:endParaRPr>
        </a:p>
      </dsp:txBody>
      <dsp:txXfrm>
        <a:off x="59399" y="3375279"/>
        <a:ext cx="8810194" cy="10980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43201-7710-428F-9F1D-E02FEF0F8766}">
      <dsp:nvSpPr>
        <dsp:cNvPr id="0" name=""/>
        <dsp:cNvSpPr/>
      </dsp:nvSpPr>
      <dsp:spPr>
        <a:xfrm>
          <a:off x="0" y="1101961"/>
          <a:ext cx="8856984" cy="1216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Arial" pitchFamily="34" charset="0"/>
              <a:cs typeface="Arial" pitchFamily="34" charset="0"/>
            </a:rPr>
            <a:t>Поэтапное повышение оплаты труда отдельным категориям работников бюджетного сектора экономики </a:t>
          </a:r>
        </a:p>
      </dsp:txBody>
      <dsp:txXfrm>
        <a:off x="59399" y="1161360"/>
        <a:ext cx="8738186" cy="1098002"/>
      </dsp:txXfrm>
    </dsp:sp>
    <dsp:sp modelId="{B46D4BD2-20BF-4CF6-A761-2893D7992386}">
      <dsp:nvSpPr>
        <dsp:cNvPr id="0" name=""/>
        <dsp:cNvSpPr/>
      </dsp:nvSpPr>
      <dsp:spPr>
        <a:xfrm>
          <a:off x="0" y="2745037"/>
          <a:ext cx="8856984" cy="93732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Arial" pitchFamily="34" charset="0"/>
              <a:cs typeface="Arial" pitchFamily="34" charset="0"/>
            </a:rPr>
            <a:t>Переселение граждан из жилищного фонда, признанного непригодным для проживания, аварийным,  подлежащим сносу </a:t>
          </a:r>
        </a:p>
      </dsp:txBody>
      <dsp:txXfrm>
        <a:off x="45756" y="2790793"/>
        <a:ext cx="8765472" cy="8458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B1490-933D-4F1A-BB91-51F607A7FF71}">
      <dsp:nvSpPr>
        <dsp:cNvPr id="0" name=""/>
        <dsp:cNvSpPr/>
      </dsp:nvSpPr>
      <dsp:spPr>
        <a:xfrm>
          <a:off x="3148" y="250107"/>
          <a:ext cx="8770780" cy="29373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1000"/>
                <a:satMod val="255000"/>
              </a:schemeClr>
            </a:gs>
            <a:gs pos="55000">
              <a:schemeClr val="accent2">
                <a:tint val="12000"/>
                <a:satMod val="255000"/>
              </a:schemeClr>
            </a:gs>
            <a:gs pos="100000">
              <a:schemeClr val="accent2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2000" b="0" kern="1200" dirty="0">
            <a:solidFill>
              <a:schemeClr val="tx1"/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+mj-lt"/>
            </a:rPr>
            <a:t>Общий объем расходов по отрасли «Культура»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2017 году – 1556,7 тыс. рублей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2018 году – 1226,0 тыс. рублей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rPr>
            <a:t>в 2019 году – 1228,3 тыс. рублей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1600" b="1" kern="1200" dirty="0">
            <a:solidFill>
              <a:schemeClr val="tx1"/>
            </a:solidFill>
          </a:endParaRPr>
        </a:p>
      </dsp:txBody>
      <dsp:txXfrm>
        <a:off x="89181" y="336140"/>
        <a:ext cx="8598714" cy="2765309"/>
      </dsp:txXfrm>
    </dsp:sp>
    <dsp:sp modelId="{4BD96DF3-C2B9-4A5A-B946-C3AD3824D913}">
      <dsp:nvSpPr>
        <dsp:cNvPr id="0" name=""/>
        <dsp:cNvSpPr/>
      </dsp:nvSpPr>
      <dsp:spPr>
        <a:xfrm>
          <a:off x="0" y="3240356"/>
          <a:ext cx="8689422" cy="26545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1600" b="1" i="0" kern="1200" baseline="0" dirty="0">
            <a:latin typeface="+mj-lt"/>
            <a:cs typeface="Times New Roman" pitchFamily="18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baseline="0" dirty="0">
              <a:latin typeface="+mj-lt"/>
              <a:cs typeface="Times New Roman" pitchFamily="18" charset="0"/>
            </a:rPr>
            <a:t>Расходы на финансовое обеспечение выполнения муниципального задания муниципальными  бюджетными  учреждениями культуры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в </a:t>
          </a:r>
          <a:r>
            <a:rPr lang="ru-RU" sz="1600" b="1" kern="120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2017 году – 1556,7 тыс</a:t>
          </a:r>
          <a:r>
            <a:rPr lang="ru-RU" sz="1600" b="1" i="0" kern="120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. рублей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в 2018 году – 1226,0 тыс. рублей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baseline="0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в 2019 году – 1228,3 тыс. рублей</a:t>
          </a:r>
        </a:p>
      </dsp:txBody>
      <dsp:txXfrm>
        <a:off x="77749" y="3318105"/>
        <a:ext cx="8533924" cy="24990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FB36E-F919-44F2-9F57-F9E72F54E23F}">
      <dsp:nvSpPr>
        <dsp:cNvPr id="0" name=""/>
        <dsp:cNvSpPr/>
      </dsp:nvSpPr>
      <dsp:spPr>
        <a:xfrm>
          <a:off x="0" y="0"/>
          <a:ext cx="8496944" cy="350250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rgbClr val="FFFFFF"/>
              </a:solidFill>
              <a:latin typeface="+mj-lt"/>
            </a:rPr>
            <a:t>Предложенный на рассмотрение Собрания  депутатов </a:t>
          </a:r>
          <a:r>
            <a:rPr lang="ru-RU" sz="2200" kern="1200" dirty="0" err="1">
              <a:solidFill>
                <a:srgbClr val="FFFFFF"/>
              </a:solidFill>
              <a:latin typeface="+mj-lt"/>
            </a:rPr>
            <a:t>Дальненского</a:t>
          </a:r>
          <a:r>
            <a:rPr lang="ru-RU" sz="2200" kern="1200" dirty="0">
              <a:solidFill>
                <a:srgbClr val="FFFFFF"/>
              </a:solidFill>
              <a:latin typeface="+mj-lt"/>
            </a:rPr>
            <a:t> сельского поселения Пролетарского района проект бюджета </a:t>
          </a:r>
          <a:r>
            <a:rPr lang="ru-RU" sz="2200" kern="1200" dirty="0" err="1">
              <a:solidFill>
                <a:srgbClr val="FFFFFF"/>
              </a:solidFill>
              <a:latin typeface="+mj-lt"/>
            </a:rPr>
            <a:t>Дальненского</a:t>
          </a:r>
          <a:r>
            <a:rPr lang="ru-RU" sz="2200" kern="1200" dirty="0">
              <a:solidFill>
                <a:srgbClr val="FFFFFF"/>
              </a:solidFill>
              <a:latin typeface="+mj-lt"/>
            </a:rPr>
            <a:t> сельского поселения  Пролетарского района на 2017 -2019 годы создаст дополнительные условия для выполнения поставленных Президентом России, Губернатором области стратегических задач</a:t>
          </a:r>
        </a:p>
      </dsp:txBody>
      <dsp:txXfrm>
        <a:off x="1751254" y="0"/>
        <a:ext cx="4994436" cy="3502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899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B69C33F-DFA3-4A76-84D6-EFAEBF6C77DF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899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87026FC-A54B-4010-A9C0-B353FE7AAA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4090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99" y="0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78A1109-458E-4594-87BD-B960F94D1998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99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F670AD2-FF95-4E68-9525-A9666141BE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453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ECD17E-3285-46C7-A19F-A0569468017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C0CAC-33ED-40C3-B496-32B40DDF9F1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706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6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70661" name="Номер слайда 3"/>
          <p:cNvSpPr txBox="1">
            <a:spLocks noGrp="1"/>
          </p:cNvSpPr>
          <p:nvPr/>
        </p:nvSpPr>
        <p:spPr bwMode="auto">
          <a:xfrm>
            <a:off x="3849899" y="9428716"/>
            <a:ext cx="294618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68" tIns="45784" rIns="91568" bIns="45784" anchor="b"/>
          <a:lstStyle/>
          <a:p>
            <a:pPr algn="r"/>
            <a:fld id="{6F24D84F-92D9-4F58-9272-D1B403276F44}" type="slidenum">
              <a:rPr lang="ru-RU" sz="1200"/>
              <a:pPr algn="r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71684" name="Номер слайда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63E572-0DC0-4CEC-91CF-7CAAE2F5483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591A-A57C-4EEB-B197-5FC8398233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EC51E-3485-4757-A62B-A9E4CB0B60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CE523-C91E-4D09-98C2-8C9415478C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CDBAB-4FCD-4249-8198-8F257ADD9E09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80E8DD-96A2-4BBE-87D7-7470AB4571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45958-2A55-4ED2-A99D-DD5F30A6025A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E001C-9C87-4603-99BB-51EF027F71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660B5-BBB3-4874-8CF7-63A38C48FA3A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5BEA-7CE7-4D58-B1DB-20882C27E4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F17E-048F-4630-98F2-A4923C3CF5A0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1C937-1BAC-4E62-84A4-74C93AA454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69EC6ED-97B3-48EC-93F3-85119EBD54AF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6519338-ACFA-477A-8272-DB0627146F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4EE11-9243-4317-AFFA-F58DAEF886F7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6FB6-C1AB-47FE-AD8F-4FD01F9BDE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AE39E-CCB9-495E-8851-4C470D3F2CD0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E266-058C-46B4-BCA0-28FF3E85EA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1D02-C54A-49BD-8A72-DF6D2B2382F9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9F4E-DD1C-443C-8CD5-AF7DC2EA46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7281A-3686-4C62-9983-1A2EBAAA17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B75EC-6277-4B52-A7AA-0F27268B22D5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735E9-F868-44EE-89B7-04444E6F1E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BC234-F400-47B2-8B15-748B1AE7C248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0612B-E889-4C71-9C15-238E7A1892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C91F4-6611-495E-A3A8-2D17B74863BC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F774-54F0-452E-97DD-E5C0359BDF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1BC4-DC4D-4C44-B07A-A93536A7347D}" type="datetime1">
              <a:rPr lang="ru-RU"/>
              <a:pPr>
                <a:defRPr/>
              </a:pPr>
              <a:t>10.02.2017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4594-47EB-4CAE-9EA9-8363428F13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74BBC-8A4B-41E0-BB15-2FDEE10E80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A5AC-385F-44E0-986F-EBEDF8CF2C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A0323-557C-4A1A-B29B-01474B1055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61EE6-C09F-4675-85FF-5BB0541F3C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D2A84-29C2-4C77-9E1C-91FAA3F35D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62632-1A82-4EAF-A0A4-2832FD4896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006C3-0959-4967-A9DC-13FD2DD1EA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17223A6-B773-425A-8BFB-D73B50FDB9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591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459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09ECA578-EB9A-401D-9FBB-1D8CC55E131E}" type="datetime1">
              <a:rPr lang="ru-RU"/>
              <a:pPr>
                <a:defRPr/>
              </a:pPr>
              <a:t>10.02.2017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441C386E-FDDA-4FD5-9D88-B54DB742CE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981075"/>
            <a:ext cx="8458200" cy="14700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/>
              <a:t>Администрация </a:t>
            </a:r>
            <a:r>
              <a:rPr lang="ru-RU" sz="2400" dirty="0" err="1"/>
              <a:t>Дальненского</a:t>
            </a:r>
            <a:r>
              <a:rPr lang="ru-RU" sz="2400" dirty="0"/>
              <a:t> сельского поселения</a:t>
            </a:r>
            <a:br>
              <a:rPr lang="ru-RU" sz="2400" dirty="0"/>
            </a:br>
            <a:r>
              <a:rPr lang="ru-RU" sz="2400" dirty="0"/>
              <a:t>Пролетарского района</a:t>
            </a:r>
            <a:br>
              <a:rPr lang="ru-RU" sz="2600" dirty="0"/>
            </a:br>
            <a:br>
              <a:rPr lang="ru-RU" sz="2600" dirty="0"/>
            </a:br>
            <a:br>
              <a:rPr lang="ru-RU" sz="2600" dirty="0"/>
            </a:br>
            <a:endParaRPr lang="ru-RU" sz="4500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149725"/>
            <a:ext cx="8713788" cy="215900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600" dirty="0"/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бюджета 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Дальненского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сельского поселения Пролетарского района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2017 – 2019 годы</a:t>
            </a:r>
          </a:p>
        </p:txBody>
      </p:sp>
      <p:pic>
        <p:nvPicPr>
          <p:cNvPr id="55298" name="Picture 2" descr="D:\Users\Volzhenina\Desktop\ДЛЯ СЛАЙДОВ\410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340768"/>
            <a:ext cx="2857500" cy="2143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76250"/>
            <a:ext cx="9036050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Безвозмездные поступления из областного бюджета</a:t>
            </a:r>
          </a:p>
        </p:txBody>
      </p:sp>
      <p:sp>
        <p:nvSpPr>
          <p:cNvPr id="7173" name="Text Box 116"/>
          <p:cNvSpPr txBox="1">
            <a:spLocks noChangeArrowheads="1"/>
          </p:cNvSpPr>
          <p:nvPr/>
        </p:nvSpPr>
        <p:spPr bwMode="auto">
          <a:xfrm>
            <a:off x="179388" y="2060575"/>
            <a:ext cx="1655762" cy="3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graphicFrame>
        <p:nvGraphicFramePr>
          <p:cNvPr id="717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8576953"/>
              </p:ext>
            </p:extLst>
          </p:nvPr>
        </p:nvGraphicFramePr>
        <p:xfrm>
          <a:off x="236538" y="2444750"/>
          <a:ext cx="8151812" cy="440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Worksheet" r:id="rId3" imgW="8124943" imgH="4391011" progId="Excel.Sheet.8">
                  <p:embed/>
                </p:oleObj>
              </mc:Choice>
              <mc:Fallback>
                <p:oleObj name="Worksheet" r:id="rId3" imgW="8124943" imgH="4391011" progId="Excel.Sheet.8">
                  <p:embed/>
                  <p:pic>
                    <p:nvPicPr>
                      <p:cNvPr id="0" name="Содержимое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38" y="2444750"/>
                        <a:ext cx="8151812" cy="440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D5C724D-1BB2-4BF5-B0D2-E3A0E776FDA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8928100" cy="3794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 расходов бюджета </a:t>
            </a:r>
            <a:r>
              <a:rPr lang="ru-RU" sz="23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Дальненского</a:t>
            </a: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Пролетарского района</a:t>
            </a: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2487087"/>
              </p:ext>
            </p:extLst>
          </p:nvPr>
        </p:nvGraphicFramePr>
        <p:xfrm>
          <a:off x="231775" y="2350339"/>
          <a:ext cx="8912225" cy="450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Worksheet" r:id="rId4" imgW="8658208" imgH="4372098" progId="Excel.Sheet.8">
                  <p:embed/>
                </p:oleObj>
              </mc:Choice>
              <mc:Fallback>
                <p:oleObj name="Worksheet" r:id="rId4" imgW="8658208" imgH="4372098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" y="2350339"/>
                        <a:ext cx="8912225" cy="4500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1844675"/>
            <a:ext cx="1547813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 dirty="0"/>
              <a:t>Тыс. рублей</a:t>
            </a:r>
          </a:p>
        </p:txBody>
      </p:sp>
      <p:sp>
        <p:nvSpPr>
          <p:cNvPr id="8198" name="Line 11"/>
          <p:cNvSpPr>
            <a:spLocks noChangeShapeType="1"/>
          </p:cNvSpPr>
          <p:nvPr/>
        </p:nvSpPr>
        <p:spPr bwMode="auto">
          <a:xfrm>
            <a:off x="2857487" y="3143248"/>
            <a:ext cx="1132692" cy="789808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8202" name="AutoShape 23"/>
          <p:cNvCxnSpPr>
            <a:cxnSpLocks noChangeShapeType="1"/>
          </p:cNvCxnSpPr>
          <p:nvPr/>
        </p:nvCxnSpPr>
        <p:spPr bwMode="auto">
          <a:xfrm rot="10800000" flipH="1" flipV="1">
            <a:off x="0" y="4360863"/>
            <a:ext cx="1588" cy="1587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207" name="Line 35"/>
          <p:cNvSpPr>
            <a:spLocks noChangeShapeType="1"/>
          </p:cNvSpPr>
          <p:nvPr/>
        </p:nvSpPr>
        <p:spPr bwMode="auto">
          <a:xfrm>
            <a:off x="6156176" y="4201464"/>
            <a:ext cx="1152128" cy="19624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5292080" y="260350"/>
            <a:ext cx="3347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8220" name="Line 11"/>
          <p:cNvSpPr>
            <a:spLocks noChangeShapeType="1"/>
          </p:cNvSpPr>
          <p:nvPr/>
        </p:nvSpPr>
        <p:spPr bwMode="auto">
          <a:xfrm>
            <a:off x="4443090" y="3980678"/>
            <a:ext cx="1281038" cy="168401"/>
          </a:xfrm>
          <a:prstGeom prst="line">
            <a:avLst/>
          </a:prstGeom>
          <a:noFill/>
          <a:ln w="19050">
            <a:solidFill>
              <a:srgbClr val="333399"/>
            </a:solidFill>
            <a:prstDash val="lg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23" name="Text Box 39"/>
          <p:cNvSpPr txBox="1">
            <a:spLocks noChangeArrowheads="1"/>
          </p:cNvSpPr>
          <p:nvPr/>
        </p:nvSpPr>
        <p:spPr bwMode="auto">
          <a:xfrm rot="10732353" flipV="1">
            <a:off x="2860134" y="3508407"/>
            <a:ext cx="81275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/>
              <a:t>65,1%</a:t>
            </a:r>
          </a:p>
        </p:txBody>
      </p:sp>
      <p:sp>
        <p:nvSpPr>
          <p:cNvPr id="8225" name="Text Box 39"/>
          <p:cNvSpPr txBox="1">
            <a:spLocks noChangeArrowheads="1"/>
          </p:cNvSpPr>
          <p:nvPr/>
        </p:nvSpPr>
        <p:spPr bwMode="auto">
          <a:xfrm rot="10732353" flipV="1">
            <a:off x="6263928" y="3842178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96,2%</a:t>
            </a:r>
          </a:p>
        </p:txBody>
      </p:sp>
      <p:sp>
        <p:nvSpPr>
          <p:cNvPr id="29731" name="Номер слайда 3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C1E2089-1C0B-4E9C-A219-E09020ED84D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811235" y="3703678"/>
            <a:ext cx="619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91,6%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7950" y="476250"/>
            <a:ext cx="9036050" cy="10810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расходов бюджета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Дальненского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сельского поселения Пролетарского района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2017-2019 годах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218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225323"/>
              </p:ext>
            </p:extLst>
          </p:nvPr>
        </p:nvGraphicFramePr>
        <p:xfrm>
          <a:off x="428625" y="1938338"/>
          <a:ext cx="8559800" cy="459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Worksheet" r:id="rId3" imgW="7534224" imgH="4048149" progId="Excel.Sheet.8">
                  <p:embed/>
                </p:oleObj>
              </mc:Choice>
              <mc:Fallback>
                <p:oleObj name="Worksheet" r:id="rId3" imgW="7534224" imgH="4048149" progId="Excel.Sheet.8">
                  <p:embed/>
                  <p:pic>
                    <p:nvPicPr>
                      <p:cNvPr id="0" name="Содержимое 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938338"/>
                        <a:ext cx="8559800" cy="4598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30729" name="Номер слайда 1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7A00EE4-A016-424C-9E71-72E60720DBC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374062" cy="9366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Принципы планирования расходов местного бюджета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2017 год и на плановый период 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2018 и 2019 годов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14904"/>
              </p:ext>
            </p:extLst>
          </p:nvPr>
        </p:nvGraphicFramePr>
        <p:xfrm>
          <a:off x="215008" y="1817440"/>
          <a:ext cx="892899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64088" y="237609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31750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FC5C75E-E285-4E8F-B13C-E4A5DCA781A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56"/>
            <a:ext cx="9144000" cy="1095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Расходы бюджета </a:t>
            </a:r>
            <a:r>
              <a:rPr lang="ru-RU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 Пролетарского района области в 2017 году</a:t>
            </a:r>
            <a:r>
              <a:rPr lang="ru-RU" sz="2400" b="1" dirty="0"/>
              <a:t>  </a:t>
            </a:r>
            <a:r>
              <a:rPr lang="ru-RU" sz="2100" b="1" dirty="0"/>
              <a:t>        </a:t>
            </a:r>
            <a:br>
              <a:rPr lang="ru-RU" sz="2100" b="1" dirty="0"/>
            </a:br>
            <a:r>
              <a:rPr lang="ru-RU" sz="2100" b="1" dirty="0"/>
              <a:t>                                                                                     5998,3 тыс. рублей</a:t>
            </a:r>
            <a:endParaRPr lang="ru-RU" sz="25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24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505382273"/>
              </p:ext>
            </p:extLst>
          </p:nvPr>
        </p:nvGraphicFramePr>
        <p:xfrm>
          <a:off x="714375" y="2236788"/>
          <a:ext cx="7807325" cy="371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Worksheet" r:id="rId3" imgW="8982159" imgH="4276724" progId="Excel.Sheet.8">
                  <p:embed/>
                </p:oleObj>
              </mc:Choice>
              <mc:Fallback>
                <p:oleObj name="Worksheet" r:id="rId3" imgW="8982159" imgH="4276724" progId="Excel.Shee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2236788"/>
                        <a:ext cx="7807325" cy="37179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8" name="Rectangle 6"/>
          <p:cNvSpPr>
            <a:spLocks noChangeArrowheads="1"/>
          </p:cNvSpPr>
          <p:nvPr/>
        </p:nvSpPr>
        <p:spPr bwMode="auto">
          <a:xfrm rot="10800000" flipV="1">
            <a:off x="611188" y="5992540"/>
            <a:ext cx="417671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19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284124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32775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633ACC8-BC82-4147-B535-96DC01B26F8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549275"/>
            <a:ext cx="91440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Основные направления расходов, предусмотренные в проекте местного бюджета </a:t>
            </a:r>
          </a:p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на 2017 – 2019 годы на реализацию  Указов Президента Российской Федерации </a:t>
            </a:r>
          </a:p>
          <a:p>
            <a:pPr algn="ctr">
              <a:defRPr/>
            </a:pPr>
            <a:r>
              <a:rPr lang="ru-RU" sz="1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от 7 мая и 1 июня 2012 года 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05511897"/>
              </p:ext>
            </p:extLst>
          </p:nvPr>
        </p:nvGraphicFramePr>
        <p:xfrm>
          <a:off x="287016" y="1457400"/>
          <a:ext cx="885698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798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92E8F55-6466-436C-ADFD-5E2E74E4AC2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00806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Повышение средней заработной платы отдельным категориям работников в соответствии с Указами Президента от 07.05.12г. № 597 и от 01.06.2012г. №761 (1)</a:t>
            </a:r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2D6FE02-48A6-4699-BA39-4852364A415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7704" y="1844824"/>
            <a:ext cx="4464496" cy="21602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Работники учреждений культуры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22912" y="4269459"/>
            <a:ext cx="1152128" cy="14277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Times New Roman"/>
              </a:rPr>
              <a:t>до средней заработной платы в регионе </a:t>
            </a:r>
            <a:endParaRPr lang="ru-RU" sz="14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067944" y="4005411"/>
            <a:ext cx="0" cy="2447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321349" y="6237312"/>
            <a:ext cx="1080120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2018 год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cxnSp>
        <p:nvCxnSpPr>
          <p:cNvPr id="84" name="Прямая соединительная линия 83"/>
          <p:cNvCxnSpPr>
            <a:cxnSpLocks/>
          </p:cNvCxnSpPr>
          <p:nvPr/>
        </p:nvCxnSpPr>
        <p:spPr>
          <a:xfrm flipH="1">
            <a:off x="4067945" y="4941168"/>
            <a:ext cx="2337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cxnSpLocks/>
          </p:cNvCxnSpPr>
          <p:nvPr/>
        </p:nvCxnSpPr>
        <p:spPr>
          <a:xfrm>
            <a:off x="4067944" y="6453336"/>
            <a:ext cx="254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-252413" y="620713"/>
            <a:ext cx="8362951" cy="11525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Динамика расходов местного бюджета </a:t>
            </a:r>
            <a:b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культуру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314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0201082"/>
              </p:ext>
            </p:extLst>
          </p:nvPr>
        </p:nvGraphicFramePr>
        <p:xfrm>
          <a:off x="374377" y="1773238"/>
          <a:ext cx="8139113" cy="497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Worksheet" r:id="rId3" imgW="8115233" imgH="4962448" progId="Excel.Sheet.8">
                  <p:embed/>
                </p:oleObj>
              </mc:Choice>
              <mc:Fallback>
                <p:oleObj name="Worksheet" r:id="rId3" imgW="8115233" imgH="4962448" progId="Excel.Sheet.8">
                  <p:embed/>
                  <p:pic>
                    <p:nvPicPr>
                      <p:cNvPr id="0" name="Содержимое 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77" y="1773238"/>
                        <a:ext cx="8139113" cy="4976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pic>
        <p:nvPicPr>
          <p:cNvPr id="114689" name="Picture 1" descr="D:\Users\Volzhenina\Desktop\ДЛЯ СЛАЙДОВ\sobornov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836712"/>
            <a:ext cx="3347864" cy="30391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9944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9926153-24AC-49CE-907B-4DEF17A4553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229600" cy="3603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Культура и кинематография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2066417"/>
              </p:ext>
            </p:extLst>
          </p:nvPr>
        </p:nvGraphicFramePr>
        <p:xfrm>
          <a:off x="179512" y="764704"/>
          <a:ext cx="878497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40967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BF81C7D-432F-4975-973C-80DFA2E7BBB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8313" y="476250"/>
            <a:ext cx="8505825" cy="7207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Расходы на культуру позволят обеспечить: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080" y="260350"/>
            <a:ext cx="3347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Дальненского сельского поселения Пролетарского района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338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64571"/>
              </p:ext>
            </p:extLst>
          </p:nvPr>
        </p:nvGraphicFramePr>
        <p:xfrm>
          <a:off x="0" y="1341438"/>
          <a:ext cx="8528050" cy="592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Worksheet" r:id="rId3" imgW="8181857" imgH="5686538" progId="Excel.Sheet.8">
                  <p:embed/>
                </p:oleObj>
              </mc:Choice>
              <mc:Fallback>
                <p:oleObj name="Worksheet" r:id="rId3" imgW="8181857" imgH="5686538" progId="Excel.Sheet.8">
                  <p:embed/>
                  <p:pic>
                    <p:nvPicPr>
                      <p:cNvPr id="0" name="Содержимое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41438"/>
                        <a:ext cx="8528050" cy="5929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3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06B8FDF-A955-4C9A-AEEC-8F6B6120953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447088" cy="136683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Формирование проекта бюджета </a:t>
            </a:r>
            <a:b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Пролетарского района</a:t>
            </a:r>
            <a:b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2017 год и на плановый период 2018 и 2019 годов осуществлено на основе: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8439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A93BC04-19CF-4E5D-91A8-B9B54FD1973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2428868"/>
            <a:ext cx="3600400" cy="2152260"/>
          </a:xfrm>
          <a:prstGeom prst="roundRect">
            <a:avLst/>
          </a:prstGeom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Прогноза социально-экономического развития </a:t>
            </a:r>
            <a:r>
              <a:rPr lang="ru-RU" b="1" dirty="0" err="1">
                <a:latin typeface="+mj-lt"/>
                <a:cs typeface="Times New Roman" pitchFamily="18" charset="0"/>
              </a:rPr>
              <a:t>Дальненского</a:t>
            </a:r>
            <a:r>
              <a:rPr lang="ru-RU" b="1" dirty="0">
                <a:latin typeface="+mj-lt"/>
                <a:cs typeface="Times New Roman" pitchFamily="18" charset="0"/>
              </a:rPr>
              <a:t> сельского поселения Пролетарского района на 2017-2019 годы (Постановление АДСП от 07.08.2016 № 106)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29190" y="2428868"/>
            <a:ext cx="3384376" cy="2152260"/>
          </a:xfrm>
          <a:prstGeom prst="roundRect">
            <a:avLst/>
          </a:prstGeom>
          <a:effectLst>
            <a:outerShdw blurRad="50800" dist="25400" dir="5400000" rotWithShape="0">
              <a:srgbClr val="000000">
                <a:alpha val="45000"/>
              </a:srgbClr>
            </a:outerShdw>
            <a:softEdge rad="127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Основных направлений бюджетной и налоговой политики Администрации </a:t>
            </a:r>
            <a:r>
              <a:rPr lang="ru-RU" b="1" dirty="0" err="1">
                <a:latin typeface="+mj-lt"/>
                <a:cs typeface="Times New Roman" pitchFamily="18" charset="0"/>
              </a:rPr>
              <a:t>Дальненского</a:t>
            </a:r>
            <a:r>
              <a:rPr lang="ru-RU" b="1" dirty="0">
                <a:latin typeface="+mj-lt"/>
                <a:cs typeface="Times New Roman" pitchFamily="18" charset="0"/>
              </a:rPr>
              <a:t> сельского поселения Пролетарского района на 2017-2019 годы (Постановление АДСП от 07.11.2016 № 159)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 descr="D:\Users\Volzhenina\Desktop\ДЛЯ СЛАЙДОВ\8866fabf2bf126d520cc812cfb53b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96752"/>
            <a:ext cx="3780419" cy="252028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9570" name="Picture 2" descr="D:\Users\Volzhenina\Desktop\ДЛЯ СЛАЙДОВ\dubrovno_belarus_dybrovenskiy-rayon_pensiya_pensioner_ludi_vla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96752"/>
            <a:ext cx="3563888" cy="223361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436096" y="260350"/>
            <a:ext cx="320307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288" y="549275"/>
            <a:ext cx="9036050" cy="10668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Динамика расходов местного бюджета </a:t>
            </a:r>
            <a:br>
              <a:rPr 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</a:t>
            </a:r>
            <a:r>
              <a:rPr lang="ru-RU" sz="23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социальную политику</a:t>
            </a:r>
          </a:p>
        </p:txBody>
      </p:sp>
      <p:graphicFrame>
        <p:nvGraphicFramePr>
          <p:cNvPr id="15362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0687583"/>
              </p:ext>
            </p:extLst>
          </p:nvPr>
        </p:nvGraphicFramePr>
        <p:xfrm>
          <a:off x="1000125" y="1897063"/>
          <a:ext cx="7418388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Worksheet" r:id="rId5" imgW="7334351" imgH="4457746" progId="Excel.Sheet.8">
                  <p:embed/>
                </p:oleObj>
              </mc:Choice>
              <mc:Fallback>
                <p:oleObj name="Worksheet" r:id="rId5" imgW="7334351" imgH="4457746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1897063"/>
                        <a:ext cx="7418388" cy="450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Прямоугольник 6"/>
          <p:cNvSpPr>
            <a:spLocks noChangeArrowheads="1"/>
          </p:cNvSpPr>
          <p:nvPr/>
        </p:nvSpPr>
        <p:spPr bwMode="auto">
          <a:xfrm>
            <a:off x="539750" y="3284538"/>
            <a:ext cx="125117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300" b="1" dirty="0"/>
              <a:t>Тыс. рублей</a:t>
            </a:r>
          </a:p>
        </p:txBody>
      </p:sp>
      <p:sp>
        <p:nvSpPr>
          <p:cNvPr id="15368" name="Прямоугольник 13"/>
          <p:cNvSpPr>
            <a:spLocks noChangeArrowheads="1"/>
          </p:cNvSpPr>
          <p:nvPr/>
        </p:nvSpPr>
        <p:spPr bwMode="auto">
          <a:xfrm>
            <a:off x="2700338" y="4292600"/>
            <a:ext cx="184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100" b="1"/>
          </a:p>
          <a:p>
            <a:endParaRPr lang="ru-RU" sz="1100" b="1"/>
          </a:p>
        </p:txBody>
      </p:sp>
      <p:sp>
        <p:nvSpPr>
          <p:cNvPr id="15369" name="Прямоугольник 16"/>
          <p:cNvSpPr>
            <a:spLocks noChangeArrowheads="1"/>
          </p:cNvSpPr>
          <p:nvPr/>
        </p:nvSpPr>
        <p:spPr bwMode="auto">
          <a:xfrm>
            <a:off x="6300788" y="2636838"/>
            <a:ext cx="1841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100" b="1"/>
          </a:p>
          <a:p>
            <a:endParaRPr lang="ru-RU" sz="1100" b="1"/>
          </a:p>
        </p:txBody>
      </p:sp>
      <p:sp>
        <p:nvSpPr>
          <p:cNvPr id="43019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0DD4E7-4A09-44A5-A246-C559A2508EA5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42142928"/>
              </p:ext>
            </p:extLst>
          </p:nvPr>
        </p:nvGraphicFramePr>
        <p:xfrm>
          <a:off x="395288" y="1504950"/>
          <a:ext cx="8202612" cy="489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Worksheet" r:id="rId3" imgW="8162976" imgH="4867344" progId="Excel.Sheet.8">
                  <p:embed/>
                </p:oleObj>
              </mc:Choice>
              <mc:Fallback>
                <p:oleObj name="Worksheet" r:id="rId3" imgW="8162976" imgH="4867344" progId="Excel.Sheet.8">
                  <p:embed/>
                  <p:pic>
                    <p:nvPicPr>
                      <p:cNvPr id="0" name="Object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504950"/>
                        <a:ext cx="8202612" cy="489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4000" cy="7191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Расходы бюджета </a:t>
            </a:r>
            <a:r>
              <a:rPr lang="ru-RU" sz="27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Пролетарского района </a:t>
            </a:r>
            <a:b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7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реализацию муниципальных программ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684213" y="1700213"/>
            <a:ext cx="15478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/>
              <a:t>Тыс. рублей</a:t>
            </a:r>
          </a:p>
        </p:txBody>
      </p:sp>
      <p:sp>
        <p:nvSpPr>
          <p:cNvPr id="59399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A0A24D7-C746-41B6-A87E-003050F5D91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23850" y="692150"/>
            <a:ext cx="8712200" cy="10080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Объемы межбюджетных трансфертов бюджету района</a:t>
            </a:r>
            <a:b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2016-2019 годы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987675" y="2924175"/>
            <a:ext cx="1079500" cy="287338"/>
          </a:xfrm>
          <a:prstGeom prst="straightConnector1">
            <a:avLst/>
          </a:prstGeom>
          <a:ln w="19050"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867400" y="3141663"/>
            <a:ext cx="1223963" cy="0"/>
          </a:xfrm>
          <a:prstGeom prst="straightConnector1">
            <a:avLst/>
          </a:prstGeom>
          <a:ln w="19050"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4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8047134-8AF0-40B7-8C52-F4CE7239B67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19458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0072637"/>
              </p:ext>
            </p:extLst>
          </p:nvPr>
        </p:nvGraphicFramePr>
        <p:xfrm>
          <a:off x="593725" y="1571625"/>
          <a:ext cx="7539038" cy="498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Worksheet" r:id="rId3" imgW="8086641" imgH="5343406" progId="Excel.Sheet.8">
                  <p:embed/>
                </p:oleObj>
              </mc:Choice>
              <mc:Fallback>
                <p:oleObj name="Worksheet" r:id="rId3" imgW="8086641" imgH="5343406" progId="Excel.Sheet.8">
                  <p:embed/>
                  <p:pic>
                    <p:nvPicPr>
                      <p:cNvPr id="0" name="Содержимое 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1571625"/>
                        <a:ext cx="7539038" cy="498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1271401"/>
              </p:ext>
            </p:extLst>
          </p:nvPr>
        </p:nvGraphicFramePr>
        <p:xfrm>
          <a:off x="251520" y="1357298"/>
          <a:ext cx="849694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64088" y="260350"/>
            <a:ext cx="3275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67590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6A66B5D-6868-483B-A564-AC2B307808F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374062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принципы формирования бюджета </a:t>
            </a:r>
            <a:r>
              <a:rPr lang="ru-RU" sz="26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</a:t>
            </a: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Пролетарского района</a:t>
            </a:r>
            <a:b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6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2017 год и на плановый период 2018 и 2019 годов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9676905"/>
              </p:ext>
            </p:extLst>
          </p:nvPr>
        </p:nvGraphicFramePr>
        <p:xfrm>
          <a:off x="107505" y="1628800"/>
          <a:ext cx="89289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08104" y="260350"/>
            <a:ext cx="3427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9462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5B53582-439D-40FF-87F3-43CCCFC103A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D:\Users\Volzhenina\Desktop\ДЛЯ СЛАЙДОВ\budg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1728192" cy="17281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0" y="692150"/>
            <a:ext cx="7000875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проекта бюджета </a:t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</a:t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Пролетарского района </a:t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«О бюджете </a:t>
            </a:r>
            <a:r>
              <a:rPr lang="ru-RU" sz="20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Пролетарского района на 2017 год и на плановый период 2018 и 2019 годов»</a:t>
            </a:r>
          </a:p>
        </p:txBody>
      </p:sp>
      <p:graphicFrame>
        <p:nvGraphicFramePr>
          <p:cNvPr id="34898" name="Group 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38828"/>
              </p:ext>
            </p:extLst>
          </p:nvPr>
        </p:nvGraphicFramePr>
        <p:xfrm>
          <a:off x="571473" y="2500313"/>
          <a:ext cx="8143932" cy="4070668"/>
        </p:xfrm>
        <a:graphic>
          <a:graphicData uri="http://schemas.openxmlformats.org/drawingml/2006/table">
            <a:tbl>
              <a:tblPr/>
              <a:tblGrid>
                <a:gridCol w="257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03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9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4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Показатель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2016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ПРОЕКТ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Решение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Собрания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депутатов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(первоначально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утвержденное)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2017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Темп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роста к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 2016 году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2018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Темп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роста к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 2017 году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2019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Темп 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роста к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 2018 году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Доходы, всего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8115,0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5620,7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69,3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5156,7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91,7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4959,2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96,2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из них: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54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Налоговые и 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5424,6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3435,3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63,3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3476,9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3526,3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209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Безвозмездные поступления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2690,4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2185,4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81,2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1679,8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1432,9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85,3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Расходы, всего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8655,0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5630,7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65,1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5156,7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91,6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4959,2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96,2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409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Дефицит (-), профицит (+)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-540,0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-10,0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VI</a:t>
                      </a: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Источники финансирования дефицита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540,0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062" name="Text Box 116"/>
          <p:cNvSpPr txBox="1">
            <a:spLocks noChangeArrowheads="1"/>
          </p:cNvSpPr>
          <p:nvPr/>
        </p:nvSpPr>
        <p:spPr bwMode="auto">
          <a:xfrm>
            <a:off x="7074050" y="2053629"/>
            <a:ext cx="16573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20543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AA3772-2756-440B-8878-18B0B9B4AAE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250825" y="549275"/>
            <a:ext cx="8642350" cy="1366838"/>
          </a:xfrm>
        </p:spPr>
        <p:txBody>
          <a:bodyPr/>
          <a:lstStyle/>
          <a:p>
            <a:pPr algn="just" eaLnBrk="1" hangingPunct="1"/>
            <a:r>
              <a:rPr lang="ru-RU" sz="1800" b="1" dirty="0"/>
              <a:t>Основные характеристики доходной части местного бюджета  сформированы на основе «консервативного» варианта социально-экономического развития </a:t>
            </a:r>
            <a:r>
              <a:rPr lang="ru-RU" sz="1800" b="1" dirty="0" err="1"/>
              <a:t>Дальненского</a:t>
            </a:r>
            <a:r>
              <a:rPr lang="ru-RU" sz="1800" b="1" dirty="0"/>
              <a:t> сельского поселения Пролетарского района. В трехлетней перспективе приоритеты в части собственных доходов состоят в их наращивании на основе: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8104" y="223027"/>
            <a:ext cx="31310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94211312"/>
              </p:ext>
            </p:extLst>
          </p:nvPr>
        </p:nvGraphicFramePr>
        <p:xfrm>
          <a:off x="0" y="1916832"/>
          <a:ext cx="8712968" cy="49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788024" y="2996952"/>
            <a:ext cx="3672408" cy="1584176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b="1" dirty="0">
                <a:latin typeface="+mj-lt"/>
              </a:rPr>
              <a:t>увеличение доходов, в связи с повышением оплаты труда работникам бюджетного сектора экономики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5013176"/>
            <a:ext cx="3744416" cy="172819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+mj-lt"/>
              </a:rPr>
              <a:t>мобилизации в бюджет максимально возможных к получению доходов в соответствии с налоговым законодательством</a:t>
            </a:r>
          </a:p>
        </p:txBody>
      </p:sp>
      <p:sp>
        <p:nvSpPr>
          <p:cNvPr id="21516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0890932-D335-453B-AEDA-C364972C48E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8928100" cy="3794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Динамика доходов бюджета </a:t>
            </a:r>
            <a:b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Дальненского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сельского поселения Пролетарского района Ростовской области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5566117"/>
              </p:ext>
            </p:extLst>
          </p:nvPr>
        </p:nvGraphicFramePr>
        <p:xfrm>
          <a:off x="439738" y="2089150"/>
          <a:ext cx="7978775" cy="429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Worksheet" r:id="rId4" imgW="6257841" imgH="3371882" progId="Excel.Sheet.8">
                  <p:embed/>
                </p:oleObj>
              </mc:Choice>
              <mc:Fallback>
                <p:oleObj name="Worksheet" r:id="rId4" imgW="6257841" imgH="3371882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2089150"/>
                        <a:ext cx="7978775" cy="429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07950" y="1557338"/>
            <a:ext cx="1547813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 dirty="0"/>
              <a:t>тыс. рублей</a:t>
            </a:r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2699793" y="2996952"/>
            <a:ext cx="1152128" cy="43204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7" name="Line 34"/>
          <p:cNvSpPr>
            <a:spLocks noChangeShapeType="1"/>
          </p:cNvSpPr>
          <p:nvPr/>
        </p:nvSpPr>
        <p:spPr bwMode="auto">
          <a:xfrm>
            <a:off x="4140472" y="3717032"/>
            <a:ext cx="1151607" cy="14144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9" name="Text Box 37"/>
          <p:cNvSpPr txBox="1">
            <a:spLocks noChangeArrowheads="1"/>
          </p:cNvSpPr>
          <p:nvPr/>
        </p:nvSpPr>
        <p:spPr bwMode="auto">
          <a:xfrm>
            <a:off x="3203848" y="2631395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0070C0"/>
                </a:solidFill>
              </a:rPr>
              <a:t>69,3%</a:t>
            </a:r>
          </a:p>
        </p:txBody>
      </p:sp>
      <p:sp>
        <p:nvSpPr>
          <p:cNvPr id="1042" name="Text Box 37"/>
          <p:cNvSpPr txBox="1">
            <a:spLocks noChangeArrowheads="1"/>
          </p:cNvSpPr>
          <p:nvPr/>
        </p:nvSpPr>
        <p:spPr bwMode="auto">
          <a:xfrm>
            <a:off x="5936463" y="3571128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96,2%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437188" y="260350"/>
            <a:ext cx="3201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046" name="Line 34"/>
          <p:cNvSpPr>
            <a:spLocks noChangeShapeType="1"/>
          </p:cNvSpPr>
          <p:nvPr/>
        </p:nvSpPr>
        <p:spPr bwMode="auto">
          <a:xfrm>
            <a:off x="5724128" y="3858472"/>
            <a:ext cx="1008112" cy="74584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7" name="Text Box 38"/>
          <p:cNvSpPr txBox="1">
            <a:spLocks noChangeArrowheads="1"/>
          </p:cNvSpPr>
          <p:nvPr/>
        </p:nvSpPr>
        <p:spPr bwMode="auto">
          <a:xfrm>
            <a:off x="4500563" y="38608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200">
              <a:latin typeface="Arial Cyr" pitchFamily="34" charset="0"/>
              <a:cs typeface="Arial Cyr" pitchFamily="34" charset="0"/>
            </a:endParaRPr>
          </a:p>
          <a:p>
            <a:endParaRPr lang="ru-RU" sz="1200"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1048" name="Text Box 37"/>
          <p:cNvSpPr txBox="1">
            <a:spLocks noChangeArrowheads="1"/>
          </p:cNvSpPr>
          <p:nvPr/>
        </p:nvSpPr>
        <p:spPr bwMode="auto">
          <a:xfrm>
            <a:off x="4523484" y="3323355"/>
            <a:ext cx="9366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91,7%</a:t>
            </a:r>
          </a:p>
        </p:txBody>
      </p:sp>
      <p:sp>
        <p:nvSpPr>
          <p:cNvPr id="22556" name="Номер слайда 3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20C69E6-7895-4C50-AB90-6DC504D4A66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2" name="Picture 10" descr="D:\Users\Volzhenina\Desktop\ДЛЯ СЛАЙДОВ\money_dengi_b5__6f21ov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448947">
            <a:off x="165806" y="4425035"/>
            <a:ext cx="4257600" cy="285259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29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500174"/>
            <a:ext cx="3851275" cy="431800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3435,3 тыс. рублей</a:t>
            </a:r>
          </a:p>
        </p:txBody>
      </p:sp>
      <p:graphicFrame>
        <p:nvGraphicFramePr>
          <p:cNvPr id="2050" name="Object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32851864"/>
              </p:ext>
            </p:extLst>
          </p:nvPr>
        </p:nvGraphicFramePr>
        <p:xfrm>
          <a:off x="1403350" y="2147888"/>
          <a:ext cx="6896100" cy="413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Worksheet" r:id="rId5" imgW="7391535" imgH="5353132" progId="Excel.Sheet.8">
                  <p:embed/>
                </p:oleObj>
              </mc:Choice>
              <mc:Fallback>
                <p:oleObj name="Worksheet" r:id="rId5" imgW="7391535" imgH="5353132" progId="Excel.Shee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147888"/>
                        <a:ext cx="6896100" cy="41354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1" name="Rectangle 2"/>
          <p:cNvSpPr>
            <a:spLocks noChangeArrowheads="1"/>
          </p:cNvSpPr>
          <p:nvPr/>
        </p:nvSpPr>
        <p:spPr bwMode="auto">
          <a:xfrm>
            <a:off x="0" y="642918"/>
            <a:ext cx="9144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ru-RU" sz="2300" dirty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Cyr" pitchFamily="34" charset="0"/>
              <a:cs typeface="Arial Cyr" pitchFamily="34" charset="0"/>
            </a:endParaRPr>
          </a:p>
          <a:p>
            <a:pPr algn="ctr">
              <a:defRPr/>
            </a:pP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Структура собственных доходов бюджета </a:t>
            </a:r>
            <a:r>
              <a:rPr lang="ru-RU" sz="23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Дальненского</a:t>
            </a:r>
            <a:r>
              <a:rPr lang="ru-RU" sz="23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Cyr" pitchFamily="34" charset="0"/>
                <a:cs typeface="Arial Cyr" pitchFamily="34" charset="0"/>
              </a:rPr>
              <a:t> сельского поселения Пролетарского района в 2017 году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8104" y="260350"/>
            <a:ext cx="3427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23560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75E1AFC-A74F-4930-B7AF-3021DE0688D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92080" y="191294"/>
            <a:ext cx="3843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63" y="642938"/>
            <a:ext cx="5135562" cy="10398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9060" tIns="49530" rIns="99060" bIns="49530" spcCol="1270" anchor="ctr"/>
          <a:lstStyle/>
          <a:p>
            <a:pPr marL="171450" lvl="1" indent="-171450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dirty="0"/>
              <a:t> Динамика поступлений налога на доходы</a:t>
            </a:r>
          </a:p>
          <a:p>
            <a:pPr marL="171450" lvl="1" indent="-171450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dirty="0"/>
              <a:t>физических лиц в части местного бюджета (тыс. руб.)</a:t>
            </a:r>
          </a:p>
        </p:txBody>
      </p:sp>
      <p:pic>
        <p:nvPicPr>
          <p:cNvPr id="119813" name="Picture 5" descr="%D0%94%D0%B5%D0%BA%D0%BB%D0%B0%D1%80%D0%B0%D1%86%D0%B8%D1%8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208924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9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B8A3742-6FAC-406D-8D2D-2EE1718F5C9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409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497304"/>
              </p:ext>
            </p:extLst>
          </p:nvPr>
        </p:nvGraphicFramePr>
        <p:xfrm>
          <a:off x="539552" y="3068638"/>
          <a:ext cx="8396486" cy="303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Worksheet" r:id="rId4" imgW="6572351" imgH="1695397" progId="Excel.Sheet.8">
                  <p:embed/>
                </p:oleObj>
              </mc:Choice>
              <mc:Fallback>
                <p:oleObj name="Worksheet" r:id="rId4" imgW="6572351" imgH="1695397" progId="Excel.Shee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068638"/>
                        <a:ext cx="8396486" cy="30305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-12700" y="453549"/>
            <a:ext cx="90789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5581650" algn="l"/>
              </a:tabLs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Динамика поступлений собственных доходов </a:t>
            </a:r>
          </a:p>
          <a:p>
            <a:pPr algn="ctr">
              <a:tabLst>
                <a:tab pos="5581650" algn="l"/>
              </a:tabLst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в части бюджета </a:t>
            </a:r>
            <a:r>
              <a:rPr lang="ru-RU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Дальненского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 сельского поселения Пролетарского района</a:t>
            </a:r>
          </a:p>
          <a:p>
            <a:pPr eaLnBrk="0" hangingPunct="0">
              <a:tabLst>
                <a:tab pos="5581650" algn="l"/>
              </a:tabLst>
              <a:defRPr/>
            </a:pPr>
            <a:endParaRPr lang="ru-RU" dirty="0">
              <a:latin typeface="Arial" pitchFamily="34" charset="0"/>
              <a:cs typeface="+mn-cs"/>
            </a:endParaRPr>
          </a:p>
        </p:txBody>
      </p:sp>
      <p:graphicFrame>
        <p:nvGraphicFramePr>
          <p:cNvPr id="614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514171"/>
              </p:ext>
            </p:extLst>
          </p:nvPr>
        </p:nvGraphicFramePr>
        <p:xfrm>
          <a:off x="53975" y="2197100"/>
          <a:ext cx="8689975" cy="489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Worksheet" r:id="rId3" imgW="8086641" imgH="4552851" progId="Excel.Sheet.8">
                  <p:embed/>
                </p:oleObj>
              </mc:Choice>
              <mc:Fallback>
                <p:oleObj name="Worksheet" r:id="rId3" imgW="8086641" imgH="4552851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" y="2197100"/>
                        <a:ext cx="8689975" cy="4897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0" y="498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5581650" algn="l"/>
              </a:tabLst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36096" y="260350"/>
            <a:ext cx="3203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Дальненского</a:t>
            </a:r>
            <a:r>
              <a:rPr lang="ru-RU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Пролетарского района</a:t>
            </a:r>
          </a:p>
        </p:txBody>
      </p:sp>
      <p:sp>
        <p:nvSpPr>
          <p:cNvPr id="6151" name="Text Box 116"/>
          <p:cNvSpPr txBox="1">
            <a:spLocks noChangeArrowheads="1"/>
          </p:cNvSpPr>
          <p:nvPr/>
        </p:nvSpPr>
        <p:spPr bwMode="auto">
          <a:xfrm>
            <a:off x="323850" y="1484313"/>
            <a:ext cx="1655763" cy="3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dirty="0">
                <a:latin typeface="Arial Cyr" pitchFamily="34" charset="0"/>
                <a:cs typeface="Arial Cyr" pitchFamily="34" charset="0"/>
              </a:rPr>
              <a:t>(тыс. рублей)</a:t>
            </a:r>
          </a:p>
        </p:txBody>
      </p:sp>
      <p:sp>
        <p:nvSpPr>
          <p:cNvPr id="27656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1A7B2DE-E825-43F1-9C12-C4DC29AE210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7027</TotalTime>
  <Words>831</Words>
  <Application>Microsoft Office PowerPoint</Application>
  <PresentationFormat>Экран (4:3)</PresentationFormat>
  <Paragraphs>191</Paragraphs>
  <Slides>23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Arial Cyr</vt:lpstr>
      <vt:lpstr>Georgia</vt:lpstr>
      <vt:lpstr>Times New Roman</vt:lpstr>
      <vt:lpstr>Trebuchet MS</vt:lpstr>
      <vt:lpstr>Wingdings</vt:lpstr>
      <vt:lpstr>Wingdings 2</vt:lpstr>
      <vt:lpstr>10195094</vt:lpstr>
      <vt:lpstr>Городская</vt:lpstr>
      <vt:lpstr>Лист Microsoft Excel 97–2003</vt:lpstr>
      <vt:lpstr>Администрация Дальненского сельского поселения Пролетарского района   </vt:lpstr>
      <vt:lpstr>Формирование проекта бюджета  Дальненского сельского поселения Пролетарского района на 2017 год и на плановый период 2018 и 2019 годов осуществлено на основе:</vt:lpstr>
      <vt:lpstr>  Основные принципы формирования бюджета Дальненского сельского поселения  Пролетарского района на 2017 год и на плановый период 2018 и 2019 годов</vt:lpstr>
      <vt:lpstr> Основные параметры проекта бюджета  Дальненского сельского поселения  Пролетарского района  «О бюджете Дальненского сельского поселения Пролетарского района на 2017 год и на плановый период 2018 и 2019 годов»</vt:lpstr>
      <vt:lpstr>Основные характеристики доходной части местного бюджета  сформированы на основе «консервативного» варианта социально-экономического развития Дальненского сельского поселения Пролетарского района. В трехлетней перспективе приоритеты в части собственных доходов состоят в их наращивании на основе: </vt:lpstr>
      <vt:lpstr>Динамика доходов бюджета  Дальненского сельского поселения Пролетарского района Ростовской области</vt:lpstr>
      <vt:lpstr>Презентация PowerPoint</vt:lpstr>
      <vt:lpstr>Презентация PowerPoint</vt:lpstr>
      <vt:lpstr>Презентация PowerPoint</vt:lpstr>
      <vt:lpstr>Безвозмездные поступления из областного бюджета</vt:lpstr>
      <vt:lpstr>Динамика расходов бюджета Дальненского сельского поселения Пролетарского района</vt:lpstr>
      <vt:lpstr>Динамика расходов бюджета  Дальненского сельского поселения Пролетарского района  в 2017-2019 годах</vt:lpstr>
      <vt:lpstr>   Принципы планирования расходов местного бюджета  на 2017 год и на плановый период  2018 и 2019 годов</vt:lpstr>
      <vt:lpstr>Расходы бюджета Дальненского сельского поселения  Пролетарского района области в 2017 году                                                                                                5998,3 тыс. рублей</vt:lpstr>
      <vt:lpstr>Презентация PowerPoint</vt:lpstr>
      <vt:lpstr>Повышение средней заработной платы отдельным категориям работников в соответствии с Указами Президента от 07.05.12г. № 597 и от 01.06.2012г. №761 (1)</vt:lpstr>
      <vt:lpstr>Динамика расходов местного бюджета  на культуру</vt:lpstr>
      <vt:lpstr>Культура и кинематография</vt:lpstr>
      <vt:lpstr>Расходы на культуру позволят обеспечить:</vt:lpstr>
      <vt:lpstr>Динамика расходов местного бюджета  на социальную политику</vt:lpstr>
      <vt:lpstr>Расходы бюджета Дальненского сельского поселения Пролетарского района  на реализацию муниципальных программ</vt:lpstr>
      <vt:lpstr>Объемы межбюджетных трансфертов бюджету района на 2016-2019 годы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1</cp:lastModifiedBy>
  <cp:revision>640</cp:revision>
  <cp:lastPrinted>2017-02-10T08:12:22Z</cp:lastPrinted>
  <dcterms:created xsi:type="dcterms:W3CDTF">2011-10-21T12:19:44Z</dcterms:created>
  <dcterms:modified xsi:type="dcterms:W3CDTF">2017-02-10T11:20:29Z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